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5"/>
  </p:handoutMasterIdLst>
  <p:sldIdLst>
    <p:sldId id="256" r:id="rId2"/>
    <p:sldId id="258" r:id="rId3"/>
    <p:sldId id="257" r:id="rId4"/>
    <p:sldId id="259" r:id="rId5"/>
    <p:sldId id="260" r:id="rId6"/>
    <p:sldId id="261" r:id="rId7"/>
    <p:sldId id="281" r:id="rId8"/>
    <p:sldId id="282" r:id="rId9"/>
    <p:sldId id="283" r:id="rId10"/>
    <p:sldId id="284" r:id="rId11"/>
    <p:sldId id="280" r:id="rId12"/>
    <p:sldId id="262" r:id="rId13"/>
    <p:sldId id="263" r:id="rId14"/>
    <p:sldId id="276" r:id="rId15"/>
    <p:sldId id="264" r:id="rId16"/>
    <p:sldId id="265" r:id="rId17"/>
    <p:sldId id="268" r:id="rId18"/>
    <p:sldId id="269" r:id="rId19"/>
    <p:sldId id="270" r:id="rId20"/>
    <p:sldId id="285" r:id="rId21"/>
    <p:sldId id="286" r:id="rId22"/>
    <p:sldId id="287" r:id="rId23"/>
    <p:sldId id="288" r:id="rId24"/>
    <p:sldId id="292" r:id="rId25"/>
    <p:sldId id="293" r:id="rId26"/>
    <p:sldId id="294" r:id="rId27"/>
    <p:sldId id="295" r:id="rId28"/>
    <p:sldId id="296" r:id="rId29"/>
    <p:sldId id="297" r:id="rId30"/>
    <p:sldId id="298" r:id="rId31"/>
    <p:sldId id="289" r:id="rId32"/>
    <p:sldId id="299" r:id="rId33"/>
    <p:sldId id="266" r:id="rId34"/>
  </p:sldIdLst>
  <p:sldSz cx="9144000" cy="6858000" type="screen4x3"/>
  <p:notesSz cx="6858000" cy="99472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F9071B74-EF1C-449D-8319-E1D5199169CE}" type="datetimeFigureOut">
              <a:rPr lang="tr-TR" smtClean="0"/>
              <a:t>28.12.2018</a:t>
            </a:fld>
            <a:endParaRPr lang="tr-TR"/>
          </a:p>
        </p:txBody>
      </p:sp>
      <p:sp>
        <p:nvSpPr>
          <p:cNvPr id="4" name="Altbilgi Yer Tutucusu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2777D41E-661C-4AB5-8405-295806DBDCA8}" type="slidenum">
              <a:rPr lang="tr-TR" smtClean="0"/>
              <a:t>‹#›</a:t>
            </a:fld>
            <a:endParaRPr lang="tr-TR"/>
          </a:p>
        </p:txBody>
      </p:sp>
    </p:spTree>
    <p:extLst>
      <p:ext uri="{BB962C8B-B14F-4D97-AF65-F5344CB8AC3E}">
        <p14:creationId xmlns:p14="http://schemas.microsoft.com/office/powerpoint/2010/main" val="7303742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28.12.2018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28.12.2018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28.12.2018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t>28.12.2018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28.12.2018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28.12.2018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t>28.12.2018</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6000" b="1" dirty="0" smtClean="0">
                <a:solidFill>
                  <a:srgbClr val="FF0000"/>
                </a:solidFill>
                <a:effectLst>
                  <a:outerShdw blurRad="38100" dist="38100" dir="2700000" algn="tl">
                    <a:srgbClr val="000000">
                      <a:alpha val="43137"/>
                    </a:srgbClr>
                  </a:outerShdw>
                </a:effectLst>
              </a:rPr>
              <a:t>AİLEDE ÇOCUKLA İLETİŞİM</a:t>
            </a:r>
            <a:endParaRPr lang="tr-TR" sz="6000" b="1" dirty="0">
              <a:solidFill>
                <a:srgbClr val="FF0000"/>
              </a:solidFill>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403648" y="3861048"/>
            <a:ext cx="6400800" cy="1673199"/>
          </a:xfrm>
        </p:spPr>
        <p:txBody>
          <a:bodyPr/>
          <a:lstStyle/>
          <a:p>
            <a:r>
              <a:rPr lang="tr-TR" b="1" dirty="0" smtClean="0">
                <a:solidFill>
                  <a:srgbClr val="7030A0"/>
                </a:solidFill>
                <a:effectLst>
                  <a:outerShdw blurRad="38100" dist="38100" dir="2700000" algn="tl">
                    <a:srgbClr val="000000">
                      <a:alpha val="43137"/>
                    </a:srgbClr>
                  </a:outerShdw>
                </a:effectLst>
                <a:latin typeface="Comic Sans MS" pitchFamily="66" charset="0"/>
              </a:rPr>
              <a:t>Recep Ali USTA</a:t>
            </a:r>
          </a:p>
          <a:p>
            <a:r>
              <a:rPr lang="tr-TR" b="1" dirty="0" smtClean="0">
                <a:solidFill>
                  <a:srgbClr val="7030A0"/>
                </a:solidFill>
                <a:effectLst>
                  <a:outerShdw blurRad="38100" dist="38100" dir="2700000" algn="tl">
                    <a:srgbClr val="000000">
                      <a:alpha val="43137"/>
                    </a:srgbClr>
                  </a:outerShdw>
                </a:effectLst>
                <a:latin typeface="Comic Sans MS" pitchFamily="66" charset="0"/>
              </a:rPr>
              <a:t>Şişli  Rehberlik ve Araştırma Merkezi</a:t>
            </a:r>
          </a:p>
          <a:p>
            <a:r>
              <a:rPr lang="tr-TR" b="1" dirty="0" smtClean="0">
                <a:solidFill>
                  <a:srgbClr val="7030A0"/>
                </a:solidFill>
                <a:effectLst>
                  <a:outerShdw blurRad="38100" dist="38100" dir="2700000" algn="tl">
                    <a:srgbClr val="000000">
                      <a:alpha val="43137"/>
                    </a:srgbClr>
                  </a:outerShdw>
                </a:effectLst>
                <a:latin typeface="Comic Sans MS" pitchFamily="66" charset="0"/>
              </a:rPr>
              <a:t>Rehberlik Hizmetleri Bölüm Başkanı</a:t>
            </a:r>
            <a:endParaRPr lang="tr-TR" b="1" dirty="0">
              <a:solidFill>
                <a:srgbClr val="7030A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018886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132856"/>
            <a:ext cx="4104455" cy="4320480"/>
          </a:xfrm>
        </p:spPr>
        <p:txBody>
          <a:bodyPr>
            <a:normAutofit fontScale="70000" lnSpcReduction="20000"/>
          </a:bodyPr>
          <a:lstStyle/>
          <a:p>
            <a:r>
              <a:rPr lang="tr-TR" dirty="0" smtClean="0">
                <a:latin typeface="Comic Sans MS" pitchFamily="66" charset="0"/>
              </a:rPr>
              <a:t>7. sınıf öğrencisi Emel okul temsilcisi seçmelerine aday olmuştur. Annesi ve babası derslerinin olumsuz etkileneceğini düşünse de Emel okul temsilcisi olmayı çok istemektedir. Okuldaki seçim sürecinde kampanyasının iyi olması için elinden geleni yapmıştır. Seçim sonuçları açıklandığında okul temsilcisi seçilen Emel büyük bir mutluluk yaşamıştır.</a:t>
            </a:r>
          </a:p>
          <a:p>
            <a:r>
              <a:rPr lang="tr-TR" b="1" dirty="0" smtClean="0">
                <a:latin typeface="Comic Sans MS" pitchFamily="66" charset="0"/>
              </a:rPr>
              <a:t>Emel eve büyük bir sevinç içerisinde gelmiş ve annesine ‘Anne! Anne! Seçimi kazandım. Artık okul temsilcisiyim. Okulun en popüler öğrencisi oldum. Okuldaki sorunlarda bende öğrenciler adına görüşlerimi açıklayacağım. Yaşasın!!!!’ demiştir. </a:t>
            </a:r>
            <a:endParaRPr lang="tr-TR" b="1" dirty="0">
              <a:latin typeface="Comic Sans MS" pitchFamily="66" charset="0"/>
            </a:endParaRPr>
          </a:p>
        </p:txBody>
      </p:sp>
      <p:sp>
        <p:nvSpPr>
          <p:cNvPr id="3" name="Başlık 2"/>
          <p:cNvSpPr>
            <a:spLocks noGrp="1"/>
          </p:cNvSpPr>
          <p:nvPr>
            <p:ph type="title"/>
          </p:nvPr>
        </p:nvSpPr>
        <p:spPr/>
        <p:txBody>
          <a:bodyPr/>
          <a:lstStyle/>
          <a:p>
            <a:r>
              <a:rPr lang="tr-TR" b="1" dirty="0">
                <a:solidFill>
                  <a:srgbClr val="FF0000"/>
                </a:solidFill>
                <a:effectLst>
                  <a:outerShdw blurRad="38100" dist="38100" dir="2700000" algn="tl">
                    <a:srgbClr val="000000">
                      <a:alpha val="43137"/>
                    </a:srgbClr>
                  </a:outerShdw>
                </a:effectLst>
                <a:latin typeface="Comic Sans MS" pitchFamily="66" charset="0"/>
              </a:rPr>
              <a:t>Örnek Olay</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44824"/>
            <a:ext cx="379360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52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6" name="Dikdörtgen 5"/>
          <p:cNvSpPr/>
          <p:nvPr/>
        </p:nvSpPr>
        <p:spPr>
          <a:xfrm>
            <a:off x="467544" y="2132856"/>
            <a:ext cx="8496944" cy="424731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Çocuğuna iyi bir servet bırakmak isteyen anne baba ona iyi dinlemeyi öğretmelidir</a:t>
            </a:r>
          </a:p>
          <a:p>
            <a:pPr marL="0" indent="0" algn="ctr">
              <a:buNone/>
            </a:pP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tr-TR"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tr-TR"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Publisus</a:t>
            </a:r>
            <a:r>
              <a:rPr lang="tr-TR"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tr-TR"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Syrus</a:t>
            </a:r>
            <a:endParaRPr lang="tr-TR"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439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067" y="2420888"/>
            <a:ext cx="7408333" cy="3705275"/>
          </a:xfrm>
        </p:spPr>
        <p:txBody>
          <a:bodyPr>
            <a:normAutofit fontScale="92500" lnSpcReduction="20000"/>
          </a:bodyPr>
          <a:lstStyle/>
          <a:p>
            <a:pPr marL="0" indent="0">
              <a:buNone/>
            </a:pPr>
            <a:r>
              <a:rPr lang="tr-TR" b="1" dirty="0" smtClean="0">
                <a:effectLst>
                  <a:outerShdw blurRad="38100" dist="38100" dir="2700000" algn="tl">
                    <a:srgbClr val="000000">
                      <a:alpha val="43137"/>
                    </a:srgbClr>
                  </a:outerShdw>
                </a:effectLst>
                <a:latin typeface="Comic Sans MS" pitchFamily="66" charset="0"/>
              </a:rPr>
              <a:t>Edilgin dinleme:</a:t>
            </a:r>
          </a:p>
          <a:p>
            <a:pPr lvl="1"/>
            <a:r>
              <a:rPr lang="tr-TR" dirty="0" smtClean="0">
                <a:latin typeface="Comic Sans MS" pitchFamily="66" charset="0"/>
              </a:rPr>
              <a:t>Sessizlik içinde dinleme yapmaktır.</a:t>
            </a:r>
          </a:p>
          <a:p>
            <a:pPr lvl="1"/>
            <a:endParaRPr lang="tr-TR" dirty="0" smtClean="0">
              <a:latin typeface="Comic Sans MS" pitchFamily="66" charset="0"/>
            </a:endParaRPr>
          </a:p>
          <a:p>
            <a:r>
              <a:rPr lang="tr-TR" b="1" dirty="0" smtClean="0">
                <a:solidFill>
                  <a:srgbClr val="FF0000"/>
                </a:solidFill>
                <a:effectLst>
                  <a:outerShdw blurRad="38100" dist="38100" dir="2700000" algn="tl">
                    <a:srgbClr val="000000">
                      <a:alpha val="43137"/>
                    </a:srgbClr>
                  </a:outerShdw>
                </a:effectLst>
                <a:latin typeface="Comic Sans MS" pitchFamily="66" charset="0"/>
              </a:rPr>
              <a:t>DUYGULARINI DUYMAK İSTİYORUM</a:t>
            </a:r>
          </a:p>
          <a:p>
            <a:endParaRPr lang="tr-TR" dirty="0" smtClean="0">
              <a:latin typeface="Comic Sans MS" pitchFamily="66" charset="0"/>
            </a:endParaRPr>
          </a:p>
          <a:p>
            <a:r>
              <a:rPr lang="tr-TR" dirty="0" smtClean="0">
                <a:latin typeface="Comic Sans MS" pitchFamily="66" charset="0"/>
              </a:rPr>
              <a:t>Edilgin dinleme yaparken şu beceriler kullanılır;</a:t>
            </a:r>
          </a:p>
          <a:p>
            <a:pPr lvl="1"/>
            <a:r>
              <a:rPr lang="tr-TR" dirty="0" smtClean="0">
                <a:latin typeface="Comic Sans MS" pitchFamily="66" charset="0"/>
              </a:rPr>
              <a:t>Çocuğun göz seviyesine inme</a:t>
            </a:r>
          </a:p>
          <a:p>
            <a:pPr lvl="1"/>
            <a:r>
              <a:rPr lang="tr-TR" dirty="0" smtClean="0">
                <a:latin typeface="Comic Sans MS" pitchFamily="66" charset="0"/>
              </a:rPr>
              <a:t>Göz teması kurma</a:t>
            </a:r>
          </a:p>
          <a:p>
            <a:pPr lvl="1"/>
            <a:r>
              <a:rPr lang="tr-TR" dirty="0" smtClean="0">
                <a:latin typeface="Comic Sans MS" pitchFamily="66" charset="0"/>
              </a:rPr>
              <a:t>Baş hareketleri</a:t>
            </a:r>
          </a:p>
          <a:p>
            <a:pPr lvl="1"/>
            <a:r>
              <a:rPr lang="tr-TR" dirty="0" err="1" smtClean="0">
                <a:latin typeface="Comic Sans MS" pitchFamily="66" charset="0"/>
              </a:rPr>
              <a:t>Hı</a:t>
            </a:r>
            <a:r>
              <a:rPr lang="tr-TR" dirty="0" smtClean="0">
                <a:latin typeface="Comic Sans MS" pitchFamily="66" charset="0"/>
              </a:rPr>
              <a:t> </a:t>
            </a:r>
            <a:r>
              <a:rPr lang="tr-TR" dirty="0" err="1" smtClean="0">
                <a:latin typeface="Comic Sans MS" pitchFamily="66" charset="0"/>
              </a:rPr>
              <a:t>hı</a:t>
            </a:r>
            <a:r>
              <a:rPr lang="tr-TR" dirty="0" smtClean="0">
                <a:latin typeface="Comic Sans MS" pitchFamily="66" charset="0"/>
              </a:rPr>
              <a:t>, </a:t>
            </a:r>
            <a:r>
              <a:rPr lang="tr-TR" dirty="0" err="1" smtClean="0">
                <a:latin typeface="Comic Sans MS" pitchFamily="66" charset="0"/>
              </a:rPr>
              <a:t>Hmmm</a:t>
            </a:r>
            <a:r>
              <a:rPr lang="tr-TR" dirty="0" smtClean="0">
                <a:latin typeface="Comic Sans MS" pitchFamily="66" charset="0"/>
              </a:rPr>
              <a:t>! gibi tepkiler</a:t>
            </a:r>
          </a:p>
          <a:p>
            <a:pPr lvl="1"/>
            <a:r>
              <a:rPr lang="tr-TR" dirty="0" smtClean="0">
                <a:latin typeface="Comic Sans MS" pitchFamily="66" charset="0"/>
              </a:rPr>
              <a:t>Evet, tabi gibi kısa sözel tepkiler</a:t>
            </a:r>
            <a:endParaRPr lang="tr-TR" dirty="0">
              <a:latin typeface="Comic Sans MS" pitchFamily="66" charset="0"/>
            </a:endParaRPr>
          </a:p>
        </p:txBody>
      </p:sp>
      <p:sp>
        <p:nvSpPr>
          <p:cNvPr id="2" name="Başlık 1"/>
          <p:cNvSpPr>
            <a:spLocks noGrp="1"/>
          </p:cNvSpPr>
          <p:nvPr>
            <p:ph type="title"/>
          </p:nvPr>
        </p:nvSpPr>
        <p:spPr/>
        <p:txBody>
          <a:bodyPr>
            <a:normAutofit/>
          </a:bodyPr>
          <a:lstStyle/>
          <a:p>
            <a:r>
              <a:rPr lang="tr-TR" sz="5400" b="1" dirty="0" smtClean="0">
                <a:solidFill>
                  <a:srgbClr val="FF0000"/>
                </a:solidFill>
                <a:effectLst>
                  <a:outerShdw blurRad="38100" dist="38100" dir="2700000" algn="tl">
                    <a:srgbClr val="000000">
                      <a:alpha val="43137"/>
                    </a:srgbClr>
                  </a:outerShdw>
                </a:effectLst>
                <a:latin typeface="Comic Sans MS" pitchFamily="66" charset="0"/>
              </a:rPr>
              <a:t>İletişimde Dinleme</a:t>
            </a:r>
            <a:endParaRPr lang="tr-TR" sz="5400" b="1" dirty="0">
              <a:solidFill>
                <a:srgbClr val="FF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13797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067" y="2492896"/>
            <a:ext cx="7408333" cy="3888432"/>
          </a:xfrm>
        </p:spPr>
        <p:txBody>
          <a:bodyPr>
            <a:normAutofit fontScale="77500" lnSpcReduction="20000"/>
          </a:bodyPr>
          <a:lstStyle/>
          <a:p>
            <a:pPr marL="0" indent="0">
              <a:buNone/>
            </a:pPr>
            <a:r>
              <a:rPr lang="tr-TR" b="1" dirty="0" smtClean="0">
                <a:effectLst>
                  <a:outerShdw blurRad="38100" dist="38100" dir="2700000" algn="tl">
                    <a:srgbClr val="000000">
                      <a:alpha val="43137"/>
                    </a:srgbClr>
                  </a:outerShdw>
                </a:effectLst>
                <a:latin typeface="Comic Sans MS" pitchFamily="66" charset="0"/>
              </a:rPr>
              <a:t>Etkin Dinleme;</a:t>
            </a:r>
          </a:p>
          <a:p>
            <a:r>
              <a:rPr lang="tr-TR" dirty="0" smtClean="0">
                <a:latin typeface="Comic Sans MS" pitchFamily="66" charset="0"/>
              </a:rPr>
              <a:t>Sözel ve sözel olmayan dönütler vererek dinleme yapmaktır.</a:t>
            </a:r>
          </a:p>
          <a:p>
            <a:endParaRPr lang="tr-TR" dirty="0" smtClean="0">
              <a:latin typeface="Comic Sans MS" pitchFamily="66" charset="0"/>
            </a:endParaRPr>
          </a:p>
          <a:p>
            <a:r>
              <a:rPr lang="tr-TR" dirty="0" smtClean="0">
                <a:latin typeface="Comic Sans MS" pitchFamily="66" charset="0"/>
              </a:rPr>
              <a:t>Etkin dinleme yaparken şu beceriler kullanılır;</a:t>
            </a:r>
          </a:p>
          <a:p>
            <a:pPr lvl="1"/>
            <a:r>
              <a:rPr lang="tr-TR" dirty="0" smtClean="0">
                <a:latin typeface="Comic Sans MS" pitchFamily="66" charset="0"/>
              </a:rPr>
              <a:t>Çocuğun göz seviyesine inme</a:t>
            </a:r>
          </a:p>
          <a:p>
            <a:pPr lvl="1"/>
            <a:r>
              <a:rPr lang="tr-TR" dirty="0" smtClean="0">
                <a:latin typeface="Comic Sans MS" pitchFamily="66" charset="0"/>
              </a:rPr>
              <a:t>Göz </a:t>
            </a:r>
            <a:r>
              <a:rPr lang="tr-TR" dirty="0">
                <a:latin typeface="Comic Sans MS" pitchFamily="66" charset="0"/>
              </a:rPr>
              <a:t>teması kurma</a:t>
            </a:r>
          </a:p>
          <a:p>
            <a:pPr lvl="1"/>
            <a:r>
              <a:rPr lang="tr-TR" dirty="0">
                <a:latin typeface="Comic Sans MS" pitchFamily="66" charset="0"/>
              </a:rPr>
              <a:t>Baş hareketleri</a:t>
            </a:r>
          </a:p>
          <a:p>
            <a:pPr lvl="1"/>
            <a:r>
              <a:rPr lang="tr-TR" dirty="0" err="1">
                <a:latin typeface="Comic Sans MS" pitchFamily="66" charset="0"/>
              </a:rPr>
              <a:t>Hı</a:t>
            </a:r>
            <a:r>
              <a:rPr lang="tr-TR" dirty="0">
                <a:latin typeface="Comic Sans MS" pitchFamily="66" charset="0"/>
              </a:rPr>
              <a:t> </a:t>
            </a:r>
            <a:r>
              <a:rPr lang="tr-TR" dirty="0" err="1">
                <a:latin typeface="Comic Sans MS" pitchFamily="66" charset="0"/>
              </a:rPr>
              <a:t>hı</a:t>
            </a:r>
            <a:r>
              <a:rPr lang="tr-TR" dirty="0">
                <a:latin typeface="Comic Sans MS" pitchFamily="66" charset="0"/>
              </a:rPr>
              <a:t>, </a:t>
            </a:r>
            <a:r>
              <a:rPr lang="tr-TR" dirty="0" err="1">
                <a:latin typeface="Comic Sans MS" pitchFamily="66" charset="0"/>
              </a:rPr>
              <a:t>Hmmm</a:t>
            </a:r>
            <a:r>
              <a:rPr lang="tr-TR" dirty="0">
                <a:latin typeface="Comic Sans MS" pitchFamily="66" charset="0"/>
              </a:rPr>
              <a:t>! gibi tepkiler</a:t>
            </a:r>
          </a:p>
          <a:p>
            <a:pPr lvl="1"/>
            <a:r>
              <a:rPr lang="tr-TR" dirty="0">
                <a:latin typeface="Comic Sans MS" pitchFamily="66" charset="0"/>
              </a:rPr>
              <a:t>Evet, tabi gibi kısa sözel </a:t>
            </a:r>
            <a:r>
              <a:rPr lang="tr-TR" dirty="0" smtClean="0">
                <a:latin typeface="Comic Sans MS" pitchFamily="66" charset="0"/>
              </a:rPr>
              <a:t>tepkiler</a:t>
            </a:r>
          </a:p>
          <a:p>
            <a:pPr lvl="1"/>
            <a:r>
              <a:rPr lang="tr-TR" i="1" dirty="0" err="1" smtClean="0">
                <a:latin typeface="Comic Sans MS" pitchFamily="66" charset="0"/>
              </a:rPr>
              <a:t>Empatik</a:t>
            </a:r>
            <a:r>
              <a:rPr lang="tr-TR" i="1" dirty="0" smtClean="0">
                <a:latin typeface="Comic Sans MS" pitchFamily="66" charset="0"/>
              </a:rPr>
              <a:t> tepkiler (Sözel mesajlar)</a:t>
            </a:r>
          </a:p>
          <a:p>
            <a:pPr lvl="2"/>
            <a:r>
              <a:rPr lang="tr-TR" i="1" dirty="0" smtClean="0">
                <a:latin typeface="Comic Sans MS" pitchFamily="66" charset="0"/>
              </a:rPr>
              <a:t>Kendini çok yorgun hissediyorsun</a:t>
            </a:r>
          </a:p>
          <a:p>
            <a:pPr lvl="2"/>
            <a:r>
              <a:rPr lang="tr-TR" i="1" dirty="0" smtClean="0">
                <a:latin typeface="Comic Sans MS" pitchFamily="66" charset="0"/>
              </a:rPr>
              <a:t>Ders çalışma konusunda isteksizsin</a:t>
            </a:r>
          </a:p>
          <a:p>
            <a:pPr lvl="2"/>
            <a:r>
              <a:rPr lang="tr-TR" i="1" dirty="0" smtClean="0">
                <a:latin typeface="Comic Sans MS" pitchFamily="66" charset="0"/>
              </a:rPr>
              <a:t>Filmi izledikten sonra </a:t>
            </a:r>
            <a:r>
              <a:rPr lang="tr-TR" i="1" smtClean="0">
                <a:latin typeface="Comic Sans MS" pitchFamily="66" charset="0"/>
              </a:rPr>
              <a:t>ders çalışacaksın</a:t>
            </a:r>
          </a:p>
          <a:p>
            <a:pPr lvl="2"/>
            <a:endParaRPr lang="tr-TR" i="1" dirty="0">
              <a:latin typeface="Comic Sans MS" pitchFamily="66" charset="0"/>
            </a:endParaRPr>
          </a:p>
        </p:txBody>
      </p:sp>
      <p:sp>
        <p:nvSpPr>
          <p:cNvPr id="2" name="Başlık 1"/>
          <p:cNvSpPr>
            <a:spLocks noGrp="1"/>
          </p:cNvSpPr>
          <p:nvPr>
            <p:ph type="title"/>
          </p:nvPr>
        </p:nvSpPr>
        <p:spPr/>
        <p:txBody>
          <a:bodyPr>
            <a:normAutofit/>
          </a:bodyPr>
          <a:lstStyle/>
          <a:p>
            <a:r>
              <a:rPr lang="tr-TR" sz="5400" b="1" dirty="0">
                <a:solidFill>
                  <a:srgbClr val="FF0000"/>
                </a:solidFill>
                <a:effectLst>
                  <a:outerShdw blurRad="38100" dist="38100" dir="2700000" algn="tl">
                    <a:srgbClr val="000000">
                      <a:alpha val="43137"/>
                    </a:srgbClr>
                  </a:outerShdw>
                </a:effectLst>
                <a:latin typeface="Comic Sans MS" pitchFamily="66" charset="0"/>
              </a:rPr>
              <a:t>İletişimde Dinleme</a:t>
            </a:r>
          </a:p>
        </p:txBody>
      </p:sp>
    </p:spTree>
    <p:extLst>
      <p:ext uri="{BB962C8B-B14F-4D97-AF65-F5344CB8AC3E}">
        <p14:creationId xmlns:p14="http://schemas.microsoft.com/office/powerpoint/2010/main" val="151044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dirty="0" smtClean="0">
                <a:latin typeface="Comic Sans MS" pitchFamily="66" charset="0"/>
              </a:rPr>
              <a:t>Anne-baba çocuğun düşünmesine yardım eder</a:t>
            </a:r>
          </a:p>
          <a:p>
            <a:r>
              <a:rPr lang="tr-TR" dirty="0" smtClean="0">
                <a:latin typeface="Comic Sans MS" pitchFamily="66" charset="0"/>
              </a:rPr>
              <a:t>Çocuğun kendi problemlerine çözüm üretmesine fırsat verilir</a:t>
            </a:r>
          </a:p>
          <a:p>
            <a:r>
              <a:rPr lang="tr-TR" dirty="0" smtClean="0">
                <a:latin typeface="Comic Sans MS" pitchFamily="66" charset="0"/>
              </a:rPr>
              <a:t>Uzun süre dinlenmeyen çocuklar işbirliğine yatkın olmaz</a:t>
            </a:r>
          </a:p>
          <a:p>
            <a:r>
              <a:rPr lang="tr-TR" dirty="0" smtClean="0">
                <a:latin typeface="Comic Sans MS" pitchFamily="66" charset="0"/>
              </a:rPr>
              <a:t>Dinlenmeme nedeniyle </a:t>
            </a:r>
            <a:r>
              <a:rPr lang="tr-TR" dirty="0" smtClean="0">
                <a:latin typeface="Comic Sans MS" pitchFamily="66" charset="0"/>
              </a:rPr>
              <a:t>çocuk, </a:t>
            </a:r>
            <a:r>
              <a:rPr lang="tr-TR" dirty="0" smtClean="0">
                <a:latin typeface="Comic Sans MS" pitchFamily="66" charset="0"/>
              </a:rPr>
              <a:t>çalma, saldırganlık, zorbalık, kendine zarar verme davranışlar göstererek ‘dikkatini bana ver’, ‘lütfen beni dinle’ mesajını iletmek isteyebilir</a:t>
            </a:r>
            <a:endParaRPr lang="tr-TR" dirty="0">
              <a:latin typeface="Comic Sans MS" pitchFamily="66" charset="0"/>
            </a:endParaRPr>
          </a:p>
        </p:txBody>
      </p:sp>
      <p:sp>
        <p:nvSpPr>
          <p:cNvPr id="3" name="Başlık 2"/>
          <p:cNvSpPr>
            <a:spLocks noGrp="1"/>
          </p:cNvSpPr>
          <p:nvPr>
            <p:ph type="title"/>
          </p:nvPr>
        </p:nvSpPr>
        <p:spPr/>
        <p:txBody>
          <a:bodyPr/>
          <a:lstStyle/>
          <a:p>
            <a:r>
              <a:rPr lang="tr-TR" b="1" dirty="0">
                <a:solidFill>
                  <a:srgbClr val="FF0000"/>
                </a:solidFill>
                <a:effectLst>
                  <a:outerShdw blurRad="38100" dist="38100" dir="2700000" algn="tl">
                    <a:srgbClr val="000000">
                      <a:alpha val="43137"/>
                    </a:srgbClr>
                  </a:outerShdw>
                </a:effectLst>
                <a:latin typeface="Comic Sans MS" pitchFamily="66" charset="0"/>
              </a:rPr>
              <a:t>İletişimde Dinleme</a:t>
            </a:r>
            <a:endParaRPr lang="tr-TR" dirty="0"/>
          </a:p>
        </p:txBody>
      </p:sp>
    </p:spTree>
    <p:extLst>
      <p:ext uri="{BB962C8B-B14F-4D97-AF65-F5344CB8AC3E}">
        <p14:creationId xmlns:p14="http://schemas.microsoft.com/office/powerpoint/2010/main" val="17973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99592" y="2204864"/>
            <a:ext cx="7408333" cy="4248472"/>
          </a:xfrm>
        </p:spPr>
        <p:txBody>
          <a:bodyPr>
            <a:normAutofit/>
          </a:bodyPr>
          <a:lstStyle/>
          <a:p>
            <a:pPr marL="0" indent="0">
              <a:buNone/>
            </a:pPr>
            <a:r>
              <a:rPr lang="tr-TR" sz="3500" b="1" dirty="0" smtClean="0">
                <a:effectLst>
                  <a:outerShdw blurRad="38100" dist="38100" dir="2700000" algn="tl">
                    <a:srgbClr val="000000">
                      <a:alpha val="43137"/>
                    </a:srgbClr>
                  </a:outerShdw>
                </a:effectLst>
                <a:latin typeface="Comic Sans MS" pitchFamily="66" charset="0"/>
              </a:rPr>
              <a:t>Sen Dili</a:t>
            </a:r>
          </a:p>
          <a:p>
            <a:r>
              <a:rPr lang="tr-TR" sz="3200" dirty="0" smtClean="0">
                <a:latin typeface="Comic Sans MS" pitchFamily="66" charset="0"/>
              </a:rPr>
              <a:t>Bireyin kendi duygu ve düşüncesini karşı tarafı tehdit edici, suçlayıcı ve kişiliğini eleştirici şekilde ifade etmesidir.</a:t>
            </a:r>
          </a:p>
          <a:p>
            <a:r>
              <a:rPr lang="tr-TR" sz="3200" dirty="0">
                <a:latin typeface="Comic Sans MS" pitchFamily="66" charset="0"/>
              </a:rPr>
              <a:t>Sen dili, yeniden konuşma isteğini engelleyicidir</a:t>
            </a:r>
            <a:r>
              <a:rPr lang="tr-TR" sz="3200" dirty="0" smtClean="0">
                <a:latin typeface="Comic Sans MS" pitchFamily="66" charset="0"/>
              </a:rPr>
              <a:t>.</a:t>
            </a:r>
            <a:endParaRPr lang="tr-TR" sz="3200" dirty="0">
              <a:latin typeface="Comic Sans MS" pitchFamily="66" charset="0"/>
            </a:endParaRPr>
          </a:p>
        </p:txBody>
      </p:sp>
      <p:sp>
        <p:nvSpPr>
          <p:cNvPr id="3" name="Başlık 2"/>
          <p:cNvSpPr>
            <a:spLocks noGrp="1"/>
          </p:cNvSpPr>
          <p:nvPr>
            <p:ph type="title"/>
          </p:nvPr>
        </p:nvSpPr>
        <p:spPr/>
        <p:txBody>
          <a:bodyPr>
            <a:normAutofit/>
          </a:bodyPr>
          <a:lstStyle/>
          <a:p>
            <a:r>
              <a:rPr lang="tr-TR" b="1" dirty="0">
                <a:solidFill>
                  <a:srgbClr val="FF0000"/>
                </a:solidFill>
                <a:effectLst>
                  <a:outerShdw blurRad="38100" dist="38100" dir="2700000" algn="tl">
                    <a:srgbClr val="000000">
                      <a:alpha val="43137"/>
                    </a:srgbClr>
                  </a:outerShdw>
                </a:effectLst>
                <a:latin typeface="Comic Sans MS" pitchFamily="66" charset="0"/>
              </a:rPr>
              <a:t>İletişimde </a:t>
            </a:r>
            <a:r>
              <a:rPr lang="tr-TR" b="1" dirty="0" smtClean="0">
                <a:solidFill>
                  <a:srgbClr val="FF0000"/>
                </a:solidFill>
                <a:effectLst>
                  <a:outerShdw blurRad="38100" dist="38100" dir="2700000" algn="tl">
                    <a:srgbClr val="000000">
                      <a:alpha val="43137"/>
                    </a:srgbClr>
                  </a:outerShdw>
                </a:effectLst>
                <a:latin typeface="Comic Sans MS" pitchFamily="66" charset="0"/>
              </a:rPr>
              <a:t>Konuşma</a:t>
            </a:r>
            <a:endParaRPr lang="tr-TR" dirty="0"/>
          </a:p>
        </p:txBody>
      </p:sp>
    </p:spTree>
    <p:extLst>
      <p:ext uri="{BB962C8B-B14F-4D97-AF65-F5344CB8AC3E}">
        <p14:creationId xmlns:p14="http://schemas.microsoft.com/office/powerpoint/2010/main" val="15750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276872"/>
            <a:ext cx="7408333" cy="3849291"/>
          </a:xfrm>
        </p:spPr>
        <p:txBody>
          <a:bodyPr>
            <a:normAutofit/>
          </a:bodyPr>
          <a:lstStyle/>
          <a:p>
            <a:pPr marL="0" indent="0">
              <a:buNone/>
            </a:pPr>
            <a:r>
              <a:rPr lang="tr-TR" sz="3600" b="1" dirty="0" smtClean="0">
                <a:effectLst>
                  <a:outerShdw blurRad="38100" dist="38100" dir="2700000" algn="tl">
                    <a:srgbClr val="000000">
                      <a:alpha val="43137"/>
                    </a:srgbClr>
                  </a:outerShdw>
                </a:effectLst>
                <a:latin typeface="Comic Sans MS" pitchFamily="66" charset="0"/>
              </a:rPr>
              <a:t>Ben Dili</a:t>
            </a:r>
          </a:p>
          <a:p>
            <a:r>
              <a:rPr lang="tr-TR" sz="3200" dirty="0">
                <a:latin typeface="Comic Sans MS" pitchFamily="66" charset="0"/>
              </a:rPr>
              <a:t>Bireyin </a:t>
            </a:r>
            <a:r>
              <a:rPr lang="tr-TR" sz="3200" dirty="0" smtClean="0">
                <a:latin typeface="Comic Sans MS" pitchFamily="66" charset="0"/>
              </a:rPr>
              <a:t>kendi </a:t>
            </a:r>
            <a:r>
              <a:rPr lang="tr-TR" sz="3200" dirty="0">
                <a:latin typeface="Comic Sans MS" pitchFamily="66" charset="0"/>
              </a:rPr>
              <a:t>duygu ve düşüncelerini karşı tarafı tehdit etmeden, suçlamadan, eleştirmeden ifade etmesidir</a:t>
            </a:r>
            <a:r>
              <a:rPr lang="tr-TR" sz="3200" dirty="0" smtClean="0">
                <a:latin typeface="Comic Sans MS" pitchFamily="66" charset="0"/>
              </a:rPr>
              <a:t>.</a:t>
            </a:r>
            <a:endParaRPr lang="tr-TR" sz="3200" dirty="0">
              <a:latin typeface="Comic Sans MS" pitchFamily="66" charset="0"/>
            </a:endParaRPr>
          </a:p>
        </p:txBody>
      </p:sp>
      <p:sp>
        <p:nvSpPr>
          <p:cNvPr id="3" name="Başlık 2"/>
          <p:cNvSpPr>
            <a:spLocks noGrp="1"/>
          </p:cNvSpPr>
          <p:nvPr>
            <p:ph type="title"/>
          </p:nvPr>
        </p:nvSpPr>
        <p:spPr/>
        <p:txBody>
          <a:bodyPr/>
          <a:lstStyle/>
          <a:p>
            <a:r>
              <a:rPr lang="tr-TR" b="1" dirty="0">
                <a:solidFill>
                  <a:srgbClr val="FF0000"/>
                </a:solidFill>
                <a:effectLst>
                  <a:outerShdw blurRad="38100" dist="38100" dir="2700000" algn="tl">
                    <a:srgbClr val="000000">
                      <a:alpha val="43137"/>
                    </a:srgbClr>
                  </a:outerShdw>
                </a:effectLst>
                <a:latin typeface="Comic Sans MS" pitchFamily="66" charset="0"/>
              </a:rPr>
              <a:t>İletişimde Konuşma</a:t>
            </a:r>
            <a:endParaRPr lang="tr-TR" dirty="0"/>
          </a:p>
        </p:txBody>
      </p:sp>
    </p:spTree>
    <p:extLst>
      <p:ext uri="{BB962C8B-B14F-4D97-AF65-F5344CB8AC3E}">
        <p14:creationId xmlns:p14="http://schemas.microsoft.com/office/powerpoint/2010/main" val="426759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276872"/>
            <a:ext cx="7408333" cy="3849291"/>
          </a:xfrm>
        </p:spPr>
        <p:txBody>
          <a:bodyPr>
            <a:normAutofit/>
          </a:bodyPr>
          <a:lstStyle/>
          <a:p>
            <a:pPr marL="0" indent="0">
              <a:buNone/>
            </a:pPr>
            <a:r>
              <a:rPr lang="tr-TR" sz="3600" b="1" dirty="0" smtClean="0">
                <a:effectLst>
                  <a:outerShdw blurRad="38100" dist="38100" dir="2700000" algn="tl">
                    <a:srgbClr val="000000">
                      <a:alpha val="43137"/>
                    </a:srgbClr>
                  </a:outerShdw>
                </a:effectLst>
                <a:latin typeface="Comic Sans MS" pitchFamily="66" charset="0"/>
              </a:rPr>
              <a:t>Ben Dili</a:t>
            </a:r>
          </a:p>
          <a:p>
            <a:r>
              <a:rPr lang="tr-TR" sz="3200" dirty="0" smtClean="0">
                <a:latin typeface="Comic Sans MS" pitchFamily="66" charset="0"/>
              </a:rPr>
              <a:t>Ben </a:t>
            </a:r>
            <a:r>
              <a:rPr lang="tr-TR" sz="3200" dirty="0">
                <a:latin typeface="Comic Sans MS" pitchFamily="66" charset="0"/>
              </a:rPr>
              <a:t>dili karşı tarafı savunmaya itmez ve karşı tarafta suçluluk da hissettirmez, duygunun nedeni anlaşıldığı için iletişim sağlıklı olur</a:t>
            </a:r>
            <a:r>
              <a:rPr lang="tr-TR" sz="3200" dirty="0" smtClean="0">
                <a:latin typeface="Comic Sans MS" pitchFamily="66" charset="0"/>
              </a:rPr>
              <a:t>.</a:t>
            </a:r>
            <a:endParaRPr lang="tr-TR" sz="3200" dirty="0">
              <a:latin typeface="Comic Sans MS" pitchFamily="66" charset="0"/>
            </a:endParaRPr>
          </a:p>
        </p:txBody>
      </p:sp>
      <p:sp>
        <p:nvSpPr>
          <p:cNvPr id="3" name="Başlık 2"/>
          <p:cNvSpPr>
            <a:spLocks noGrp="1"/>
          </p:cNvSpPr>
          <p:nvPr>
            <p:ph type="title"/>
          </p:nvPr>
        </p:nvSpPr>
        <p:spPr/>
        <p:txBody>
          <a:bodyPr/>
          <a:lstStyle/>
          <a:p>
            <a:r>
              <a:rPr lang="tr-TR" b="1" dirty="0">
                <a:solidFill>
                  <a:srgbClr val="FF0000"/>
                </a:solidFill>
                <a:effectLst>
                  <a:outerShdw blurRad="38100" dist="38100" dir="2700000" algn="tl">
                    <a:srgbClr val="000000">
                      <a:alpha val="43137"/>
                    </a:srgbClr>
                  </a:outerShdw>
                </a:effectLst>
                <a:latin typeface="Comic Sans MS" pitchFamily="66" charset="0"/>
              </a:rPr>
              <a:t>İletişimde Konuşma</a:t>
            </a:r>
            <a:endParaRPr lang="tr-TR" dirty="0"/>
          </a:p>
        </p:txBody>
      </p:sp>
    </p:spTree>
    <p:extLst>
      <p:ext uri="{BB962C8B-B14F-4D97-AF65-F5344CB8AC3E}">
        <p14:creationId xmlns:p14="http://schemas.microsoft.com/office/powerpoint/2010/main" val="344271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276872"/>
            <a:ext cx="7408333" cy="3849291"/>
          </a:xfrm>
        </p:spPr>
        <p:txBody>
          <a:bodyPr>
            <a:normAutofit lnSpcReduction="10000"/>
          </a:bodyPr>
          <a:lstStyle/>
          <a:p>
            <a:pPr marL="0" indent="0">
              <a:buNone/>
            </a:pPr>
            <a:r>
              <a:rPr lang="tr-TR" sz="3600" b="1" dirty="0" smtClean="0">
                <a:effectLst>
                  <a:outerShdw blurRad="38100" dist="38100" dir="2700000" algn="tl">
                    <a:srgbClr val="000000">
                      <a:alpha val="43137"/>
                    </a:srgbClr>
                  </a:outerShdw>
                </a:effectLst>
                <a:latin typeface="Comic Sans MS" pitchFamily="66" charset="0"/>
              </a:rPr>
              <a:t>Ben Dili</a:t>
            </a:r>
          </a:p>
          <a:p>
            <a:r>
              <a:rPr lang="tr-TR" sz="3200" dirty="0" smtClean="0">
                <a:latin typeface="Comic Sans MS" pitchFamily="66" charset="0"/>
              </a:rPr>
              <a:t>Ben </a:t>
            </a:r>
            <a:r>
              <a:rPr lang="tr-TR" sz="3200" dirty="0">
                <a:latin typeface="Comic Sans MS" pitchFamily="66" charset="0"/>
              </a:rPr>
              <a:t>iletisi alan kişi başkalarını düşünmeyi de </a:t>
            </a:r>
            <a:r>
              <a:rPr lang="tr-TR" sz="3200" dirty="0" smtClean="0">
                <a:latin typeface="Comic Sans MS" pitchFamily="66" charset="0"/>
              </a:rPr>
              <a:t>öğrenir.</a:t>
            </a:r>
          </a:p>
          <a:p>
            <a:r>
              <a:rPr lang="tr-TR" sz="3200" dirty="0" smtClean="0">
                <a:latin typeface="Comic Sans MS" pitchFamily="66" charset="0"/>
              </a:rPr>
              <a:t>Yakınlaşmayı </a:t>
            </a:r>
            <a:r>
              <a:rPr lang="tr-TR" sz="3200" dirty="0">
                <a:latin typeface="Comic Sans MS" pitchFamily="66" charset="0"/>
              </a:rPr>
              <a:t>sağlar. </a:t>
            </a:r>
            <a:endParaRPr lang="tr-TR" sz="3200" dirty="0" smtClean="0">
              <a:latin typeface="Comic Sans MS" pitchFamily="66" charset="0"/>
            </a:endParaRPr>
          </a:p>
          <a:p>
            <a:r>
              <a:rPr lang="tr-TR" sz="3200" dirty="0" smtClean="0">
                <a:latin typeface="Comic Sans MS" pitchFamily="66" charset="0"/>
              </a:rPr>
              <a:t>Kişiler </a:t>
            </a:r>
            <a:r>
              <a:rPr lang="tr-TR" sz="3200" dirty="0">
                <a:latin typeface="Comic Sans MS" pitchFamily="66" charset="0"/>
              </a:rPr>
              <a:t>arasındaki anlaşmazlıkları azaltır ve bireydeki özsaygıyı geliştirir. </a:t>
            </a:r>
          </a:p>
        </p:txBody>
      </p:sp>
      <p:sp>
        <p:nvSpPr>
          <p:cNvPr id="3" name="Başlık 2"/>
          <p:cNvSpPr>
            <a:spLocks noGrp="1"/>
          </p:cNvSpPr>
          <p:nvPr>
            <p:ph type="title"/>
          </p:nvPr>
        </p:nvSpPr>
        <p:spPr/>
        <p:txBody>
          <a:bodyPr/>
          <a:lstStyle/>
          <a:p>
            <a:r>
              <a:rPr lang="tr-TR" b="1" dirty="0">
                <a:solidFill>
                  <a:srgbClr val="FF0000"/>
                </a:solidFill>
                <a:effectLst>
                  <a:outerShdw blurRad="38100" dist="38100" dir="2700000" algn="tl">
                    <a:srgbClr val="000000">
                      <a:alpha val="43137"/>
                    </a:srgbClr>
                  </a:outerShdw>
                </a:effectLst>
                <a:latin typeface="Comic Sans MS" pitchFamily="66" charset="0"/>
              </a:rPr>
              <a:t>İletişimde Konuşma</a:t>
            </a:r>
            <a:endParaRPr lang="tr-TR" dirty="0"/>
          </a:p>
        </p:txBody>
      </p:sp>
    </p:spTree>
    <p:extLst>
      <p:ext uri="{BB962C8B-B14F-4D97-AF65-F5344CB8AC3E}">
        <p14:creationId xmlns:p14="http://schemas.microsoft.com/office/powerpoint/2010/main" val="232097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2276872"/>
            <a:ext cx="7992887" cy="3849291"/>
          </a:xfrm>
        </p:spPr>
        <p:txBody>
          <a:bodyPr>
            <a:normAutofit/>
          </a:bodyPr>
          <a:lstStyle/>
          <a:p>
            <a:pPr marL="0" indent="0">
              <a:buNone/>
            </a:pPr>
            <a:r>
              <a:rPr lang="tr-TR" sz="3600" b="1" dirty="0" smtClean="0">
                <a:effectLst>
                  <a:outerShdw blurRad="38100" dist="38100" dir="2700000" algn="tl">
                    <a:srgbClr val="000000">
                      <a:alpha val="43137"/>
                    </a:srgbClr>
                  </a:outerShdw>
                </a:effectLst>
                <a:latin typeface="Comic Sans MS" pitchFamily="66" charset="0"/>
              </a:rPr>
              <a:t>Ben Dili</a:t>
            </a:r>
          </a:p>
          <a:p>
            <a:pPr marL="0" indent="0">
              <a:buNone/>
            </a:pPr>
            <a:endParaRPr lang="tr-TR" sz="3600" b="1" dirty="0">
              <a:effectLst>
                <a:outerShdw blurRad="38100" dist="38100" dir="2700000" algn="tl">
                  <a:srgbClr val="000000">
                    <a:alpha val="43137"/>
                  </a:srgbClr>
                </a:outerShdw>
              </a:effectLst>
            </a:endParaRPr>
          </a:p>
          <a:p>
            <a:pPr marL="0" indent="0">
              <a:buNone/>
            </a:pPr>
            <a:r>
              <a:rPr lang="tr-TR" sz="3600" b="1" dirty="0" smtClean="0">
                <a:effectLst>
                  <a:outerShdw blurRad="38100" dist="38100" dir="2700000" algn="tl">
                    <a:srgbClr val="000000">
                      <a:alpha val="43137"/>
                    </a:srgbClr>
                  </a:outerShdw>
                </a:effectLst>
                <a:latin typeface="Comic Sans MS" pitchFamily="66" charset="0"/>
              </a:rPr>
              <a:t>OLAY 		</a:t>
            </a:r>
            <a:r>
              <a:rPr lang="tr-TR" sz="3600" b="1" dirty="0" smtClean="0">
                <a:effectLst>
                  <a:outerShdw blurRad="38100" dist="38100" dir="2700000" algn="tl">
                    <a:srgbClr val="000000">
                      <a:alpha val="43137"/>
                    </a:srgbClr>
                  </a:outerShdw>
                </a:effectLst>
                <a:latin typeface="Comic Sans MS" pitchFamily="66" charset="0"/>
              </a:rPr>
              <a:t> DUYGU</a:t>
            </a:r>
            <a:r>
              <a:rPr lang="tr-TR" sz="3600" b="1" dirty="0" smtClean="0">
                <a:effectLst>
                  <a:outerShdw blurRad="38100" dist="38100" dir="2700000" algn="tl">
                    <a:srgbClr val="000000">
                      <a:alpha val="43137"/>
                    </a:srgbClr>
                  </a:outerShdw>
                </a:effectLst>
                <a:latin typeface="Comic Sans MS" pitchFamily="66" charset="0"/>
              </a:rPr>
              <a:t>		    </a:t>
            </a:r>
            <a:r>
              <a:rPr lang="tr-TR" sz="3600" b="1" dirty="0" smtClean="0">
                <a:effectLst>
                  <a:outerShdw blurRad="38100" dist="38100" dir="2700000" algn="tl">
                    <a:srgbClr val="000000">
                      <a:alpha val="43137"/>
                    </a:srgbClr>
                  </a:outerShdw>
                </a:effectLst>
                <a:latin typeface="Comic Sans MS" pitchFamily="66" charset="0"/>
              </a:rPr>
              <a:t>İSTEK</a:t>
            </a:r>
            <a:endParaRPr lang="tr-TR" sz="3600" b="1" dirty="0" smtClean="0">
              <a:effectLst>
                <a:outerShdw blurRad="38100" dist="38100" dir="2700000" algn="tl">
                  <a:srgbClr val="000000">
                    <a:alpha val="43137"/>
                  </a:srgbClr>
                </a:outerShdw>
              </a:effectLst>
              <a:latin typeface="Comic Sans MS" pitchFamily="66" charset="0"/>
            </a:endParaRPr>
          </a:p>
        </p:txBody>
      </p:sp>
      <p:sp>
        <p:nvSpPr>
          <p:cNvPr id="3" name="Başlık 2"/>
          <p:cNvSpPr>
            <a:spLocks noGrp="1"/>
          </p:cNvSpPr>
          <p:nvPr>
            <p:ph type="title"/>
          </p:nvPr>
        </p:nvSpPr>
        <p:spPr/>
        <p:txBody>
          <a:bodyPr/>
          <a:lstStyle/>
          <a:p>
            <a:r>
              <a:rPr lang="tr-TR" b="1" dirty="0">
                <a:solidFill>
                  <a:srgbClr val="FF0000"/>
                </a:solidFill>
                <a:effectLst>
                  <a:outerShdw blurRad="38100" dist="38100" dir="2700000" algn="tl">
                    <a:srgbClr val="000000">
                      <a:alpha val="43137"/>
                    </a:srgbClr>
                  </a:outerShdw>
                </a:effectLst>
                <a:latin typeface="Comic Sans MS" pitchFamily="66" charset="0"/>
              </a:rPr>
              <a:t>İletişimde Konuşma</a:t>
            </a:r>
            <a:endParaRPr lang="tr-TR" dirty="0"/>
          </a:p>
        </p:txBody>
      </p:sp>
      <p:sp>
        <p:nvSpPr>
          <p:cNvPr id="4" name="Sağ Ok 3"/>
          <p:cNvSpPr/>
          <p:nvPr/>
        </p:nvSpPr>
        <p:spPr>
          <a:xfrm>
            <a:off x="2267744" y="36907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5580112" y="36429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1193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down)">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algn="ctr"/>
            <a:r>
              <a:rPr lang="tr-TR" sz="4400" dirty="0" smtClean="0">
                <a:latin typeface="Comic Sans MS" pitchFamily="66" charset="0"/>
              </a:rPr>
              <a:t>Bireyler ya da gruplar arasında sözel ve sözel olmayan araçlarla </a:t>
            </a:r>
            <a:r>
              <a:rPr lang="tr-TR" sz="4400" dirty="0" smtClean="0">
                <a:solidFill>
                  <a:srgbClr val="FF0000"/>
                </a:solidFill>
                <a:latin typeface="Comic Sans MS" pitchFamily="66" charset="0"/>
              </a:rPr>
              <a:t>bilgi, duygu ve düşünce</a:t>
            </a:r>
            <a:r>
              <a:rPr lang="tr-TR" sz="4400" dirty="0" smtClean="0">
                <a:latin typeface="Comic Sans MS" pitchFamily="66" charset="0"/>
              </a:rPr>
              <a:t> alışverişi sağlayan bir etkileşim sürecidir.</a:t>
            </a:r>
            <a:endParaRPr lang="tr-TR" sz="4400" dirty="0">
              <a:latin typeface="Comic Sans MS" pitchFamily="66" charset="0"/>
            </a:endParaRPr>
          </a:p>
        </p:txBody>
      </p:sp>
      <p:sp>
        <p:nvSpPr>
          <p:cNvPr id="2" name="Başlık 1"/>
          <p:cNvSpPr>
            <a:spLocks noGrp="1"/>
          </p:cNvSpPr>
          <p:nvPr>
            <p:ph type="title"/>
          </p:nvPr>
        </p:nvSpPr>
        <p:spPr/>
        <p:txBody>
          <a:bodyPr>
            <a:normAutofit/>
          </a:bodyPr>
          <a:lstStyle/>
          <a:p>
            <a:r>
              <a:rPr lang="tr-TR" sz="5400" b="1" dirty="0" smtClean="0">
                <a:solidFill>
                  <a:srgbClr val="FF0000"/>
                </a:solidFill>
                <a:effectLst>
                  <a:outerShdw blurRad="38100" dist="38100" dir="2700000" algn="tl">
                    <a:srgbClr val="000000">
                      <a:alpha val="43137"/>
                    </a:srgbClr>
                  </a:outerShdw>
                </a:effectLst>
                <a:latin typeface="Comic Sans MS" pitchFamily="66" charset="0"/>
              </a:rPr>
              <a:t>İletişim Nedir?</a:t>
            </a:r>
            <a:endParaRPr lang="tr-TR" sz="5400" b="1" dirty="0">
              <a:solidFill>
                <a:srgbClr val="FF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427205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916832"/>
            <a:ext cx="3096344" cy="4536504"/>
          </a:xfrm>
        </p:spPr>
        <p:txBody>
          <a:bodyPr>
            <a:noAutofit/>
          </a:bodyPr>
          <a:lstStyle/>
          <a:p>
            <a:pPr marL="0" indent="0">
              <a:buNone/>
            </a:pPr>
            <a:r>
              <a:rPr lang="tr-TR" sz="1400" b="1" dirty="0" smtClean="0">
                <a:solidFill>
                  <a:srgbClr val="7030A0"/>
                </a:solidFill>
                <a:effectLst>
                  <a:outerShdw blurRad="38100" dist="38100" dir="2700000" algn="tl">
                    <a:srgbClr val="000000">
                      <a:alpha val="43137"/>
                    </a:srgbClr>
                  </a:outerShdw>
                </a:effectLst>
                <a:latin typeface="Comic Sans MS" pitchFamily="66" charset="0"/>
              </a:rPr>
              <a:t>Mehtap Hanım günün çoğunluğunu ev işleri ile geçiren bir ev hanımıdır. Bir kız bir erkek iki çocuğu vardır. Mehtap Hanım bir gün ev için gerekli malzemeleri almak üzere alışverişe gider. Çocuklar ise evde dersleriyle ilgilenmektedir. Mehtap Hanım evden çıkarken çocuklarına ‘Çocuklar ben markete gidiyorum. Siz derslerinize devam edin. Ben gelinceye kadar da evi sakın dağıtmayın’ der.  Market alışverişini tamamlayan Mehtap Hanım eve geri döner. Kapıyı açtığında çocukların koşuşarak kendi odalarına kaçtıklarını fark eder. Alışveriş poşetlerini mutfağa bırakıp dinlenmek üzere salona döndüğünde salonun darmadağın olduğunu görür. </a:t>
            </a:r>
          </a:p>
        </p:txBody>
      </p:sp>
      <p:sp>
        <p:nvSpPr>
          <p:cNvPr id="3" name="Başlık 2"/>
          <p:cNvSpPr>
            <a:spLocks noGrp="1"/>
          </p:cNvSpPr>
          <p:nvPr>
            <p:ph type="title"/>
          </p:nvPr>
        </p:nvSpPr>
        <p:spPr/>
        <p:txBody>
          <a:bodyPr>
            <a:normAutofit/>
          </a:bodyPr>
          <a:lstStyle/>
          <a:p>
            <a:r>
              <a:rPr lang="tr-TR" b="1" dirty="0" smtClean="0">
                <a:solidFill>
                  <a:srgbClr val="FF0000"/>
                </a:solidFill>
                <a:effectLst>
                  <a:outerShdw blurRad="38100" dist="38100" dir="2700000" algn="tl">
                    <a:srgbClr val="000000">
                      <a:alpha val="43137"/>
                    </a:srgbClr>
                  </a:outerShdw>
                </a:effectLst>
                <a:latin typeface="Comic Sans MS" pitchFamily="66" charset="0"/>
              </a:rPr>
              <a:t>Örnek Olay</a:t>
            </a: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916832"/>
            <a:ext cx="550199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84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2204864"/>
            <a:ext cx="7624357" cy="4248472"/>
          </a:xfrm>
        </p:spPr>
        <p:txBody>
          <a:bodyPr>
            <a:normAutofit lnSpcReduction="10000"/>
          </a:bodyPr>
          <a:lstStyle/>
          <a:p>
            <a:pPr marL="0" indent="0">
              <a:buNone/>
            </a:pPr>
            <a:r>
              <a:rPr lang="tr-TR" sz="1700" b="1" dirty="0" smtClean="0">
                <a:effectLst>
                  <a:outerShdw blurRad="38100" dist="38100" dir="2700000" algn="tl">
                    <a:srgbClr val="000000">
                      <a:alpha val="43137"/>
                    </a:srgbClr>
                  </a:outerShdw>
                </a:effectLst>
                <a:latin typeface="Comic Sans MS" pitchFamily="66" charset="0"/>
              </a:rPr>
              <a:t>Mustafa Bey küçük bir bakkal dükkanını işleterek ekmeğini kazanmaya çalışan biridir. Oğlu Murat ise ortaokulda okumaktadır. Her sabah Mustafa Bey ile oğlu Murat birlikte kalkar ve evden birlikte çıkarlar. Mustafa Bey dükkanını açmaya giderken oğlu da okula gider.</a:t>
            </a:r>
          </a:p>
          <a:p>
            <a:pPr marL="0" indent="0">
              <a:buNone/>
            </a:pPr>
            <a:r>
              <a:rPr lang="tr-TR" sz="1700" b="1" dirty="0">
                <a:effectLst>
                  <a:outerShdw blurRad="38100" dist="38100" dir="2700000" algn="tl">
                    <a:srgbClr val="000000">
                      <a:alpha val="43137"/>
                    </a:srgbClr>
                  </a:outerShdw>
                </a:effectLst>
                <a:latin typeface="Comic Sans MS" pitchFamily="66" charset="0"/>
              </a:rPr>
              <a:t>O</a:t>
            </a:r>
            <a:r>
              <a:rPr lang="tr-TR" sz="1700" b="1" dirty="0" smtClean="0">
                <a:effectLst>
                  <a:outerShdw blurRad="38100" dist="38100" dir="2700000" algn="tl">
                    <a:srgbClr val="000000">
                      <a:alpha val="43137"/>
                    </a:srgbClr>
                  </a:outerShdw>
                </a:effectLst>
                <a:latin typeface="Comic Sans MS" pitchFamily="66" charset="0"/>
              </a:rPr>
              <a:t> gün Mustafa Bey’in ödemesi gereken bir faturasının son günüdür. Oğlu Murat’tan okuldan dönerken faturayı ödemesini rica eder. Murat babasından faturayı ve parayı alırken Mustafa Bey titizlikle kendisini ikaz eder ‘Oğlum bugün faturanın son günü, yatırmayı unutma, ceza yemeyelim’ der.</a:t>
            </a:r>
          </a:p>
          <a:p>
            <a:pPr marL="0" indent="0">
              <a:buNone/>
            </a:pPr>
            <a:r>
              <a:rPr lang="tr-TR" sz="1700" b="1" dirty="0" smtClean="0">
                <a:effectLst>
                  <a:outerShdw blurRad="38100" dist="38100" dir="2700000" algn="tl">
                    <a:srgbClr val="000000">
                      <a:alpha val="43137"/>
                    </a:srgbClr>
                  </a:outerShdw>
                </a:effectLst>
                <a:latin typeface="Comic Sans MS" pitchFamily="66" charset="0"/>
              </a:rPr>
              <a:t>Murat okula gider ve derslere katılır. Çıkışta arkadaşlar onu oyun salonuna davet eder. Hem kendisi oyun salonuna gitmek ister hem de arkadaşlarını kırmak istemez. Sonuçta arkadaşlarıyla oyun salonuna gider. Birlikte epeyce vakit geçirirler.  Bu sırada Mustafa Bey oğluna telefonla ulaşmaya çalışır. Babasının aradığını gören Murat faturayı hatırlar ve telefonu açmaz. Hemen oyun salonundan ayrılır ve fatura merkezine gider. Ancak fatura merkezi kapanmıştır. Murat faturayı yatıramaz.</a:t>
            </a:r>
          </a:p>
        </p:txBody>
      </p:sp>
      <p:sp>
        <p:nvSpPr>
          <p:cNvPr id="3" name="Başlık 2"/>
          <p:cNvSpPr>
            <a:spLocks noGrp="1"/>
          </p:cNvSpPr>
          <p:nvPr>
            <p:ph type="title"/>
          </p:nvPr>
        </p:nvSpPr>
        <p:spPr/>
        <p:txBody>
          <a:bodyPr>
            <a:normAutofit/>
          </a:bodyPr>
          <a:lstStyle/>
          <a:p>
            <a:r>
              <a:rPr lang="tr-TR" b="1" dirty="0">
                <a:solidFill>
                  <a:srgbClr val="FF0000"/>
                </a:solidFill>
                <a:effectLst>
                  <a:outerShdw blurRad="38100" dist="38100" dir="2700000" algn="tl">
                    <a:srgbClr val="000000">
                      <a:alpha val="43137"/>
                    </a:srgbClr>
                  </a:outerShdw>
                </a:effectLst>
                <a:latin typeface="Comic Sans MS" pitchFamily="66" charset="0"/>
              </a:rPr>
              <a:t>Örnek Olay</a:t>
            </a:r>
            <a:endParaRPr lang="tr-TR" dirty="0"/>
          </a:p>
        </p:txBody>
      </p:sp>
    </p:spTree>
    <p:extLst>
      <p:ext uri="{BB962C8B-B14F-4D97-AF65-F5344CB8AC3E}">
        <p14:creationId xmlns:p14="http://schemas.microsoft.com/office/powerpoint/2010/main" val="328603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99592" y="2204864"/>
            <a:ext cx="7408333" cy="4248472"/>
          </a:xfrm>
        </p:spPr>
        <p:txBody>
          <a:bodyPr>
            <a:noAutofit/>
          </a:bodyPr>
          <a:lstStyle/>
          <a:p>
            <a:pPr marL="0" indent="0">
              <a:buNone/>
            </a:pPr>
            <a:r>
              <a:rPr lang="tr-TR" sz="1600" b="1" dirty="0" smtClean="0">
                <a:effectLst>
                  <a:outerShdw blurRad="38100" dist="38100" dir="2700000" algn="tl">
                    <a:srgbClr val="000000">
                      <a:alpha val="43137"/>
                    </a:srgbClr>
                  </a:outerShdw>
                </a:effectLst>
                <a:latin typeface="Comic Sans MS" pitchFamily="66" charset="0"/>
              </a:rPr>
              <a:t>Ayşe Hanım’ın </a:t>
            </a:r>
            <a:r>
              <a:rPr lang="tr-TR" sz="1600" b="1" dirty="0" err="1" smtClean="0">
                <a:effectLst>
                  <a:outerShdw blurRad="38100" dist="38100" dir="2700000" algn="tl">
                    <a:srgbClr val="000000">
                      <a:alpha val="43137"/>
                    </a:srgbClr>
                  </a:outerShdw>
                </a:effectLst>
                <a:latin typeface="Comic Sans MS" pitchFamily="66" charset="0"/>
              </a:rPr>
              <a:t>Hira</a:t>
            </a:r>
            <a:r>
              <a:rPr lang="tr-TR" sz="1600" b="1" dirty="0" smtClean="0">
                <a:effectLst>
                  <a:outerShdw blurRad="38100" dist="38100" dir="2700000" algn="tl">
                    <a:srgbClr val="000000">
                      <a:alpha val="43137"/>
                    </a:srgbClr>
                  </a:outerShdw>
                </a:effectLst>
                <a:latin typeface="Comic Sans MS" pitchFamily="66" charset="0"/>
              </a:rPr>
              <a:t> isimli üç yaşında bir kızı vardır. Ayşe Hanım’ın eşi özel bir sağlık kurumunda çalıştığı için eve çok geç gelmekte bu nedenle Ayşe Hanım ve </a:t>
            </a:r>
            <a:r>
              <a:rPr lang="tr-TR" sz="1600" b="1" dirty="0" err="1" smtClean="0">
                <a:effectLst>
                  <a:outerShdw blurRad="38100" dist="38100" dir="2700000" algn="tl">
                    <a:srgbClr val="000000">
                      <a:alpha val="43137"/>
                    </a:srgbClr>
                  </a:outerShdw>
                </a:effectLst>
                <a:latin typeface="Comic Sans MS" pitchFamily="66" charset="0"/>
              </a:rPr>
              <a:t>Hira</a:t>
            </a:r>
            <a:r>
              <a:rPr lang="tr-TR" sz="1600" b="1" dirty="0" smtClean="0">
                <a:effectLst>
                  <a:outerShdw blurRad="38100" dist="38100" dir="2700000" algn="tl">
                    <a:srgbClr val="000000">
                      <a:alpha val="43137"/>
                    </a:srgbClr>
                  </a:outerShdw>
                </a:effectLst>
                <a:latin typeface="Comic Sans MS" pitchFamily="66" charset="0"/>
              </a:rPr>
              <a:t> günün çoğunu birlikte geçirmektedir. </a:t>
            </a:r>
            <a:r>
              <a:rPr lang="tr-TR" sz="1600" b="1" dirty="0" err="1" smtClean="0">
                <a:effectLst>
                  <a:outerShdw blurRad="38100" dist="38100" dir="2700000" algn="tl">
                    <a:srgbClr val="000000">
                      <a:alpha val="43137"/>
                    </a:srgbClr>
                  </a:outerShdw>
                </a:effectLst>
                <a:latin typeface="Comic Sans MS" pitchFamily="66" charset="0"/>
              </a:rPr>
              <a:t>Hira</a:t>
            </a:r>
            <a:r>
              <a:rPr lang="tr-TR" sz="1600" b="1" dirty="0" smtClean="0">
                <a:effectLst>
                  <a:outerShdw blurRad="38100" dist="38100" dir="2700000" algn="tl">
                    <a:srgbClr val="000000">
                      <a:alpha val="43137"/>
                    </a:srgbClr>
                  </a:outerShdw>
                </a:effectLst>
                <a:latin typeface="Comic Sans MS" pitchFamily="66" charset="0"/>
              </a:rPr>
              <a:t> yemek </a:t>
            </a:r>
            <a:r>
              <a:rPr lang="tr-TR" sz="1600" b="1" dirty="0" err="1" smtClean="0">
                <a:effectLst>
                  <a:outerShdw blurRad="38100" dist="38100" dir="2700000" algn="tl">
                    <a:srgbClr val="000000">
                      <a:alpha val="43137"/>
                    </a:srgbClr>
                  </a:outerShdw>
                </a:effectLst>
                <a:latin typeface="Comic Sans MS" pitchFamily="66" charset="0"/>
              </a:rPr>
              <a:t>yemek</a:t>
            </a:r>
            <a:r>
              <a:rPr lang="tr-TR" sz="1600" b="1" dirty="0" smtClean="0">
                <a:effectLst>
                  <a:outerShdw blurRad="38100" dist="38100" dir="2700000" algn="tl">
                    <a:srgbClr val="000000">
                      <a:alpha val="43137"/>
                    </a:srgbClr>
                  </a:outerShdw>
                </a:effectLst>
                <a:latin typeface="Comic Sans MS" pitchFamily="66" charset="0"/>
              </a:rPr>
              <a:t> konusunda biraz annesini zorlamaktadır. </a:t>
            </a:r>
            <a:r>
              <a:rPr lang="tr-TR" sz="1600" b="1" dirty="0" err="1" smtClean="0">
                <a:effectLst>
                  <a:outerShdw blurRad="38100" dist="38100" dir="2700000" algn="tl">
                    <a:srgbClr val="000000">
                      <a:alpha val="43137"/>
                    </a:srgbClr>
                  </a:outerShdw>
                </a:effectLst>
                <a:latin typeface="Comic Sans MS" pitchFamily="66" charset="0"/>
              </a:rPr>
              <a:t>Hira</a:t>
            </a:r>
            <a:r>
              <a:rPr lang="tr-TR" sz="1600" b="1" dirty="0" smtClean="0">
                <a:effectLst>
                  <a:outerShdw blurRad="38100" dist="38100" dir="2700000" algn="tl">
                    <a:srgbClr val="000000">
                      <a:alpha val="43137"/>
                    </a:srgbClr>
                  </a:outerShdw>
                </a:effectLst>
                <a:latin typeface="Comic Sans MS" pitchFamily="66" charset="0"/>
              </a:rPr>
              <a:t> yemek yemeğe başlandığı zaman ağlamakta, önüne konan hiçbir şeyi beğenmemektedir. Bu nedenle tam doyamamakta ve gittikçe huysuzlaşmaktadır. Ayşe Hanım ise yakın çevresinden çocuğun zayıfladığına dair tepkiler almaktadır.</a:t>
            </a:r>
          </a:p>
          <a:p>
            <a:pPr marL="0" indent="0">
              <a:buNone/>
            </a:pPr>
            <a:r>
              <a:rPr lang="tr-TR" sz="1600" b="1" dirty="0" smtClean="0">
                <a:effectLst>
                  <a:outerShdw blurRad="38100" dist="38100" dir="2700000" algn="tl">
                    <a:srgbClr val="000000">
                      <a:alpha val="43137"/>
                    </a:srgbClr>
                  </a:outerShdw>
                </a:effectLst>
                <a:latin typeface="Comic Sans MS" pitchFamily="66" charset="0"/>
              </a:rPr>
              <a:t>Ayşe Hanım, </a:t>
            </a:r>
            <a:r>
              <a:rPr lang="tr-TR" sz="1600" b="1" dirty="0" err="1" smtClean="0">
                <a:effectLst>
                  <a:outerShdw blurRad="38100" dist="38100" dir="2700000" algn="tl">
                    <a:srgbClr val="000000">
                      <a:alpha val="43137"/>
                    </a:srgbClr>
                  </a:outerShdw>
                </a:effectLst>
                <a:latin typeface="Comic Sans MS" pitchFamily="66" charset="0"/>
              </a:rPr>
              <a:t>Hira</a:t>
            </a:r>
            <a:r>
              <a:rPr lang="tr-TR" sz="1600" b="1" dirty="0" smtClean="0">
                <a:effectLst>
                  <a:outerShdw blurRad="38100" dist="38100" dir="2700000" algn="tl">
                    <a:srgbClr val="000000">
                      <a:alpha val="43137"/>
                    </a:srgbClr>
                  </a:outerShdw>
                </a:effectLst>
                <a:latin typeface="Comic Sans MS" pitchFamily="66" charset="0"/>
              </a:rPr>
              <a:t> ve babası akşam yemeğine oturdukları bir günde evde </a:t>
            </a:r>
            <a:r>
              <a:rPr lang="tr-TR" sz="1600" b="1" dirty="0" err="1" smtClean="0">
                <a:effectLst>
                  <a:outerShdw blurRad="38100" dist="38100" dir="2700000" algn="tl">
                    <a:srgbClr val="000000">
                      <a:alpha val="43137"/>
                    </a:srgbClr>
                  </a:outerShdw>
                </a:effectLst>
                <a:latin typeface="Comic Sans MS" pitchFamily="66" charset="0"/>
              </a:rPr>
              <a:t>Hira’nın</a:t>
            </a:r>
            <a:r>
              <a:rPr lang="tr-TR" sz="1600" b="1" dirty="0" smtClean="0">
                <a:effectLst>
                  <a:outerShdw blurRad="38100" dist="38100" dir="2700000" algn="tl">
                    <a:srgbClr val="000000">
                      <a:alpha val="43137"/>
                    </a:srgbClr>
                  </a:outerShdw>
                </a:effectLst>
                <a:latin typeface="Comic Sans MS" pitchFamily="66" charset="0"/>
              </a:rPr>
              <a:t> en sevdiği yemekler yapılmıştır. Annesi büyük bir gayretle </a:t>
            </a:r>
            <a:r>
              <a:rPr lang="tr-TR" sz="1600" b="1" dirty="0" err="1" smtClean="0">
                <a:effectLst>
                  <a:outerShdw blurRad="38100" dist="38100" dir="2700000" algn="tl">
                    <a:srgbClr val="000000">
                      <a:alpha val="43137"/>
                    </a:srgbClr>
                  </a:outerShdw>
                </a:effectLst>
                <a:latin typeface="Comic Sans MS" pitchFamily="66" charset="0"/>
              </a:rPr>
              <a:t>Hira’yı</a:t>
            </a:r>
            <a:r>
              <a:rPr lang="tr-TR" sz="1600" b="1" dirty="0" smtClean="0">
                <a:effectLst>
                  <a:outerShdw blurRad="38100" dist="38100" dir="2700000" algn="tl">
                    <a:srgbClr val="000000">
                      <a:alpha val="43137"/>
                    </a:srgbClr>
                  </a:outerShdw>
                </a:effectLst>
                <a:latin typeface="Comic Sans MS" pitchFamily="66" charset="0"/>
              </a:rPr>
              <a:t> yedirmeye çalışmaktadır. Ancak </a:t>
            </a:r>
            <a:r>
              <a:rPr lang="tr-TR" sz="1600" b="1" dirty="0" err="1" smtClean="0">
                <a:effectLst>
                  <a:outerShdw blurRad="38100" dist="38100" dir="2700000" algn="tl">
                    <a:srgbClr val="000000">
                      <a:alpha val="43137"/>
                    </a:srgbClr>
                  </a:outerShdw>
                </a:effectLst>
                <a:latin typeface="Comic Sans MS" pitchFamily="66" charset="0"/>
              </a:rPr>
              <a:t>Hira</a:t>
            </a:r>
            <a:r>
              <a:rPr lang="tr-TR" sz="1600" b="1" dirty="0" smtClean="0">
                <a:effectLst>
                  <a:outerShdw blurRad="38100" dist="38100" dir="2700000" algn="tl">
                    <a:srgbClr val="000000">
                      <a:alpha val="43137"/>
                    </a:srgbClr>
                  </a:outerShdw>
                </a:effectLst>
                <a:latin typeface="Comic Sans MS" pitchFamily="66" charset="0"/>
              </a:rPr>
              <a:t> yememekte ısrarlıdır. Bu sırada Ayşe Hanım’ın eşi yaşanan mücadeleye şahit olmuş ancak umursamadan yemeğini yiyip sofradan kalkmıştır. </a:t>
            </a:r>
            <a:r>
              <a:rPr lang="tr-TR" sz="1600" b="1" dirty="0" err="1" smtClean="0">
                <a:effectLst>
                  <a:outerShdw blurRad="38100" dist="38100" dir="2700000" algn="tl">
                    <a:srgbClr val="000000">
                      <a:alpha val="43137"/>
                    </a:srgbClr>
                  </a:outerShdw>
                </a:effectLst>
                <a:latin typeface="Comic Sans MS" pitchFamily="66" charset="0"/>
              </a:rPr>
              <a:t>Hira</a:t>
            </a:r>
            <a:r>
              <a:rPr lang="tr-TR" sz="1600" b="1" dirty="0" smtClean="0">
                <a:effectLst>
                  <a:outerShdw blurRad="38100" dist="38100" dir="2700000" algn="tl">
                    <a:srgbClr val="000000">
                      <a:alpha val="43137"/>
                    </a:srgbClr>
                  </a:outerShdw>
                </a:effectLst>
                <a:latin typeface="Comic Sans MS" pitchFamily="66" charset="0"/>
              </a:rPr>
              <a:t> yine yemek yememek için mücadele ederken eliyle yemek tabağını yere düşürmüştür. Ayşe Hanım sinirle söylenirken eşi ‘Aman canım büyütme’ şeklinde tepki vermiştir.</a:t>
            </a:r>
          </a:p>
        </p:txBody>
      </p:sp>
      <p:sp>
        <p:nvSpPr>
          <p:cNvPr id="3" name="Başlık 2"/>
          <p:cNvSpPr>
            <a:spLocks noGrp="1"/>
          </p:cNvSpPr>
          <p:nvPr>
            <p:ph type="title"/>
          </p:nvPr>
        </p:nvSpPr>
        <p:spPr/>
        <p:txBody>
          <a:bodyPr>
            <a:normAutofit/>
          </a:bodyPr>
          <a:lstStyle/>
          <a:p>
            <a:r>
              <a:rPr lang="tr-TR" b="1" dirty="0">
                <a:solidFill>
                  <a:srgbClr val="FF0000"/>
                </a:solidFill>
                <a:effectLst>
                  <a:outerShdw blurRad="38100" dist="38100" dir="2700000" algn="tl">
                    <a:srgbClr val="000000">
                      <a:alpha val="43137"/>
                    </a:srgbClr>
                  </a:outerShdw>
                </a:effectLst>
                <a:latin typeface="Comic Sans MS" pitchFamily="66" charset="0"/>
              </a:rPr>
              <a:t>Örnek Olay</a:t>
            </a:r>
            <a:endParaRPr lang="tr-TR" dirty="0"/>
          </a:p>
        </p:txBody>
      </p:sp>
    </p:spTree>
    <p:extLst>
      <p:ext uri="{BB962C8B-B14F-4D97-AF65-F5344CB8AC3E}">
        <p14:creationId xmlns:p14="http://schemas.microsoft.com/office/powerpoint/2010/main" val="24955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2420888"/>
            <a:ext cx="7812856" cy="4065315"/>
          </a:xfrm>
        </p:spPr>
        <p:txBody>
          <a:bodyPr>
            <a:normAutofit fontScale="92500"/>
          </a:bodyPr>
          <a:lstStyle/>
          <a:p>
            <a:r>
              <a:rPr lang="tr-TR" dirty="0" smtClean="0">
                <a:latin typeface="Comic Sans MS" pitchFamily="66" charset="0"/>
              </a:rPr>
              <a:t>Çocuğunuzun akşam yemeğinden sonra cep telefonuyla oyalandığında ve ödevlerini yapmadığında..</a:t>
            </a:r>
          </a:p>
          <a:p>
            <a:r>
              <a:rPr lang="tr-TR" dirty="0" smtClean="0">
                <a:latin typeface="Comic Sans MS" pitchFamily="66" charset="0"/>
              </a:rPr>
              <a:t>Haber vermeden okuldan çok geç geldiğinde..</a:t>
            </a:r>
          </a:p>
          <a:p>
            <a:r>
              <a:rPr lang="tr-TR" dirty="0" smtClean="0">
                <a:latin typeface="Comic Sans MS" pitchFamily="66" charset="0"/>
              </a:rPr>
              <a:t>Uyarılarınıza rağmen okul kıyafetini giymeyip, uyarı telefonu aldığınızda..</a:t>
            </a:r>
          </a:p>
          <a:p>
            <a:r>
              <a:rPr lang="tr-TR" dirty="0" smtClean="0">
                <a:latin typeface="Comic Sans MS" pitchFamily="66" charset="0"/>
              </a:rPr>
              <a:t>Türkçe sınavına çok iyi çalışıp yüksek not aldığında..</a:t>
            </a:r>
          </a:p>
          <a:p>
            <a:r>
              <a:rPr lang="tr-TR" dirty="0" smtClean="0">
                <a:latin typeface="Comic Sans MS" pitchFamily="66" charset="0"/>
              </a:rPr>
              <a:t>Sokakta aç olduğunu düşündüğü bir kedi için bir kap mama alıp kediyi doyurmaya çalıştığında..</a:t>
            </a:r>
          </a:p>
          <a:p>
            <a:r>
              <a:rPr lang="tr-TR" dirty="0" smtClean="0">
                <a:latin typeface="Comic Sans MS" pitchFamily="66" charset="0"/>
              </a:rPr>
              <a:t>Okul basketbol takımı seçmelerine girip seçilemeyen çocuğunuzla ilk karşılaştığınızda..</a:t>
            </a:r>
            <a:endParaRPr lang="tr-TR" dirty="0">
              <a:latin typeface="Comic Sans MS" pitchFamily="66" charset="0"/>
            </a:endParaRPr>
          </a:p>
        </p:txBody>
      </p:sp>
      <p:sp>
        <p:nvSpPr>
          <p:cNvPr id="3" name="Başlık 2"/>
          <p:cNvSpPr>
            <a:spLocks noGrp="1"/>
          </p:cNvSpPr>
          <p:nvPr>
            <p:ph type="title"/>
          </p:nvPr>
        </p:nvSpPr>
        <p:spPr/>
        <p:txBody>
          <a:bodyPr/>
          <a:lstStyle/>
          <a:p>
            <a:r>
              <a:rPr lang="tr-TR" b="1" dirty="0" smtClean="0">
                <a:solidFill>
                  <a:srgbClr val="FF0000"/>
                </a:solidFill>
                <a:effectLst>
                  <a:outerShdw blurRad="38100" dist="38100" dir="2700000" algn="tl">
                    <a:srgbClr val="000000">
                      <a:alpha val="43137"/>
                    </a:srgbClr>
                  </a:outerShdw>
                </a:effectLst>
                <a:latin typeface="Comic Sans MS" pitchFamily="66" charset="0"/>
              </a:rPr>
              <a:t>Egzersiz Zamanı</a:t>
            </a:r>
            <a:endParaRPr lang="tr-TR" dirty="0"/>
          </a:p>
        </p:txBody>
      </p:sp>
    </p:spTree>
    <p:extLst>
      <p:ext uri="{BB962C8B-B14F-4D97-AF65-F5344CB8AC3E}">
        <p14:creationId xmlns:p14="http://schemas.microsoft.com/office/powerpoint/2010/main" val="349982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276872"/>
            <a:ext cx="7408333" cy="3849291"/>
          </a:xfrm>
        </p:spPr>
        <p:txBody>
          <a:bodyPr>
            <a:normAutofit/>
          </a:bodyPr>
          <a:lstStyle/>
          <a:p>
            <a:r>
              <a:rPr lang="tr-TR" sz="3600" b="1" dirty="0" smtClean="0">
                <a:latin typeface="Comic Sans MS" pitchFamily="66" charset="0"/>
              </a:rPr>
              <a:t>Emir Cümleleri Kurmak</a:t>
            </a:r>
          </a:p>
          <a:p>
            <a:pPr lvl="1">
              <a:spcBef>
                <a:spcPts val="1800"/>
              </a:spcBef>
            </a:pPr>
            <a:r>
              <a:rPr lang="tr-TR" sz="2400" dirty="0" smtClean="0">
                <a:latin typeface="Comic Sans MS" pitchFamily="66" charset="0"/>
              </a:rPr>
              <a:t>‘kalk, yüzünü yıka, sütünü bitir, yemeğini ye, odanı topla, ödevini yap, ağzın doluyken konuşma, televizyonu kapat, öğretmenini dinle…’</a:t>
            </a:r>
          </a:p>
          <a:p>
            <a:pPr lvl="1">
              <a:spcBef>
                <a:spcPts val="1800"/>
              </a:spcBef>
            </a:pPr>
            <a:r>
              <a:rPr lang="tr-TR" sz="2400" dirty="0" smtClean="0">
                <a:latin typeface="Comic Sans MS" pitchFamily="66" charset="0"/>
              </a:rPr>
              <a:t>Öfke, saldırganlık, söylenenin tersini yapmayı denemek gibi olumsuz durumlara neden olur</a:t>
            </a:r>
            <a:endParaRPr lang="tr-TR" sz="2400" dirty="0" smtClean="0">
              <a:latin typeface="Comic Sans MS" pitchFamily="66" charset="0"/>
            </a:endParaRPr>
          </a:p>
        </p:txBody>
      </p:sp>
      <p:sp>
        <p:nvSpPr>
          <p:cNvPr id="3" name="Başlık 2"/>
          <p:cNvSpPr>
            <a:spLocks noGrp="1"/>
          </p:cNvSpPr>
          <p:nvPr>
            <p:ph type="title"/>
          </p:nvPr>
        </p:nvSpPr>
        <p:spPr/>
        <p:txBody>
          <a:bodyPr/>
          <a:lstStyle/>
          <a:p>
            <a:r>
              <a:rPr lang="tr-TR" b="1" dirty="0" smtClean="0">
                <a:solidFill>
                  <a:srgbClr val="FF0000"/>
                </a:solidFill>
                <a:effectLst>
                  <a:outerShdw blurRad="38100" dist="38100" dir="2700000" algn="tl">
                    <a:srgbClr val="000000">
                      <a:alpha val="43137"/>
                    </a:srgbClr>
                  </a:outerShdw>
                </a:effectLst>
                <a:latin typeface="Comic Sans MS" pitchFamily="66" charset="0"/>
              </a:rPr>
              <a:t>İletişim Engelleri</a:t>
            </a:r>
            <a:endParaRPr lang="tr-TR" dirty="0"/>
          </a:p>
        </p:txBody>
      </p:sp>
    </p:spTree>
    <p:extLst>
      <p:ext uri="{BB962C8B-B14F-4D97-AF65-F5344CB8AC3E}">
        <p14:creationId xmlns:p14="http://schemas.microsoft.com/office/powerpoint/2010/main" val="312451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276872"/>
            <a:ext cx="7408333" cy="3849291"/>
          </a:xfrm>
        </p:spPr>
        <p:txBody>
          <a:bodyPr>
            <a:normAutofit fontScale="92500" lnSpcReduction="20000"/>
          </a:bodyPr>
          <a:lstStyle/>
          <a:p>
            <a:r>
              <a:rPr lang="tr-TR" sz="3600" b="1" dirty="0" smtClean="0">
                <a:latin typeface="Comic Sans MS" pitchFamily="66" charset="0"/>
              </a:rPr>
              <a:t>Gözdağı Vererek Konuşmak</a:t>
            </a:r>
          </a:p>
          <a:p>
            <a:pPr lvl="1">
              <a:spcBef>
                <a:spcPts val="1800"/>
              </a:spcBef>
            </a:pPr>
            <a:r>
              <a:rPr lang="tr-TR" sz="2400" dirty="0" smtClean="0">
                <a:latin typeface="Comic Sans MS" pitchFamily="66" charset="0"/>
              </a:rPr>
              <a:t>‘sınıfta kalırsan hemen işe başlıyorsun, ödevini bitirmezsen televizyonu unut, notların yükselmezse tatilde sen evde kalıyorsun…’</a:t>
            </a:r>
          </a:p>
          <a:p>
            <a:pPr lvl="1">
              <a:spcBef>
                <a:spcPts val="1800"/>
              </a:spcBef>
            </a:pPr>
            <a:r>
              <a:rPr lang="tr-TR" sz="2400" dirty="0" smtClean="0">
                <a:latin typeface="Comic Sans MS" pitchFamily="66" charset="0"/>
              </a:rPr>
              <a:t>Öfke, düşmanlık duygularına, sonuçların gerçekleşip gerçekleşmeyeceğini denemeye neden olur</a:t>
            </a:r>
          </a:p>
          <a:p>
            <a:pPr lvl="1">
              <a:spcBef>
                <a:spcPts val="1800"/>
              </a:spcBef>
            </a:pPr>
            <a:r>
              <a:rPr lang="tr-TR" sz="2400" dirty="0" smtClean="0">
                <a:latin typeface="Comic Sans MS" pitchFamily="66" charset="0"/>
              </a:rPr>
              <a:t>Bu iletişim çocuk tarafından zamanla aileye dönük olarak kullanılır (Yemeğimi yersem bilgisayarla oynayabilir miyim?)</a:t>
            </a:r>
            <a:endParaRPr lang="tr-TR" sz="2400" dirty="0" smtClean="0">
              <a:latin typeface="Comic Sans MS" pitchFamily="66" charset="0"/>
            </a:endParaRPr>
          </a:p>
        </p:txBody>
      </p:sp>
      <p:sp>
        <p:nvSpPr>
          <p:cNvPr id="3" name="Başlık 2"/>
          <p:cNvSpPr>
            <a:spLocks noGrp="1"/>
          </p:cNvSpPr>
          <p:nvPr>
            <p:ph type="title"/>
          </p:nvPr>
        </p:nvSpPr>
        <p:spPr/>
        <p:txBody>
          <a:bodyPr/>
          <a:lstStyle/>
          <a:p>
            <a:r>
              <a:rPr lang="tr-TR" b="1" dirty="0" smtClean="0">
                <a:solidFill>
                  <a:srgbClr val="FF0000"/>
                </a:solidFill>
                <a:effectLst>
                  <a:outerShdw blurRad="38100" dist="38100" dir="2700000" algn="tl">
                    <a:srgbClr val="000000">
                      <a:alpha val="43137"/>
                    </a:srgbClr>
                  </a:outerShdw>
                </a:effectLst>
                <a:latin typeface="Comic Sans MS" pitchFamily="66" charset="0"/>
              </a:rPr>
              <a:t>İletişim Engelleri</a:t>
            </a:r>
            <a:endParaRPr lang="tr-TR" dirty="0"/>
          </a:p>
        </p:txBody>
      </p:sp>
    </p:spTree>
    <p:extLst>
      <p:ext uri="{BB962C8B-B14F-4D97-AF65-F5344CB8AC3E}">
        <p14:creationId xmlns:p14="http://schemas.microsoft.com/office/powerpoint/2010/main" val="39310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276872"/>
            <a:ext cx="7408333" cy="3849291"/>
          </a:xfrm>
        </p:spPr>
        <p:txBody>
          <a:bodyPr>
            <a:normAutofit fontScale="92500" lnSpcReduction="10000"/>
          </a:bodyPr>
          <a:lstStyle/>
          <a:p>
            <a:r>
              <a:rPr lang="tr-TR" sz="3600" b="1" dirty="0" smtClean="0">
                <a:latin typeface="Comic Sans MS" pitchFamily="66" charset="0"/>
              </a:rPr>
              <a:t>Sürekli Öğüt Vermek</a:t>
            </a:r>
          </a:p>
          <a:p>
            <a:pPr lvl="1">
              <a:spcBef>
                <a:spcPts val="1800"/>
              </a:spcBef>
            </a:pPr>
            <a:r>
              <a:rPr lang="tr-TR" sz="2400" dirty="0" smtClean="0">
                <a:latin typeface="Comic Sans MS" pitchFamily="66" charset="0"/>
              </a:rPr>
              <a:t>‘cep telefonundan uzak durmalısın, okulda kimseyle uğraşma derslerine odaklan tamam mı?, okuduğunda bunun bana bir faydası yok ki sen kazanacaksın sonuçta…’</a:t>
            </a:r>
          </a:p>
          <a:p>
            <a:pPr lvl="1">
              <a:spcBef>
                <a:spcPts val="1800"/>
              </a:spcBef>
            </a:pPr>
            <a:r>
              <a:rPr lang="tr-TR" sz="2400" dirty="0" smtClean="0">
                <a:latin typeface="Comic Sans MS" pitchFamily="66" charset="0"/>
              </a:rPr>
              <a:t>Bağımlılık oluşturur, kendi sorunlarını kendisi çözemez</a:t>
            </a:r>
          </a:p>
          <a:p>
            <a:pPr lvl="1">
              <a:spcBef>
                <a:spcPts val="1800"/>
              </a:spcBef>
            </a:pPr>
            <a:r>
              <a:rPr lang="tr-TR" sz="2400" dirty="0" smtClean="0">
                <a:latin typeface="Comic Sans MS" pitchFamily="66" charset="0"/>
              </a:rPr>
              <a:t>Aile: ‘Hocam dersine çalışması için illa benim söylemem gerek’</a:t>
            </a:r>
            <a:endParaRPr lang="tr-TR" sz="2400" dirty="0" smtClean="0">
              <a:latin typeface="Comic Sans MS" pitchFamily="66" charset="0"/>
            </a:endParaRPr>
          </a:p>
        </p:txBody>
      </p:sp>
      <p:sp>
        <p:nvSpPr>
          <p:cNvPr id="3" name="Başlık 2"/>
          <p:cNvSpPr>
            <a:spLocks noGrp="1"/>
          </p:cNvSpPr>
          <p:nvPr>
            <p:ph type="title"/>
          </p:nvPr>
        </p:nvSpPr>
        <p:spPr/>
        <p:txBody>
          <a:bodyPr/>
          <a:lstStyle/>
          <a:p>
            <a:r>
              <a:rPr lang="tr-TR" b="1" dirty="0" smtClean="0">
                <a:solidFill>
                  <a:srgbClr val="FF0000"/>
                </a:solidFill>
                <a:effectLst>
                  <a:outerShdw blurRad="38100" dist="38100" dir="2700000" algn="tl">
                    <a:srgbClr val="000000">
                      <a:alpha val="43137"/>
                    </a:srgbClr>
                  </a:outerShdw>
                </a:effectLst>
                <a:latin typeface="Comic Sans MS" pitchFamily="66" charset="0"/>
              </a:rPr>
              <a:t>İletişim Engelleri</a:t>
            </a:r>
            <a:endParaRPr lang="tr-TR" dirty="0"/>
          </a:p>
        </p:txBody>
      </p:sp>
    </p:spTree>
    <p:extLst>
      <p:ext uri="{BB962C8B-B14F-4D97-AF65-F5344CB8AC3E}">
        <p14:creationId xmlns:p14="http://schemas.microsoft.com/office/powerpoint/2010/main" val="414635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276872"/>
            <a:ext cx="7408333" cy="3849291"/>
          </a:xfrm>
        </p:spPr>
        <p:txBody>
          <a:bodyPr>
            <a:normAutofit fontScale="85000" lnSpcReduction="20000"/>
          </a:bodyPr>
          <a:lstStyle/>
          <a:p>
            <a:r>
              <a:rPr lang="tr-TR" sz="3600" b="1" dirty="0" smtClean="0">
                <a:latin typeface="Comic Sans MS" pitchFamily="66" charset="0"/>
              </a:rPr>
              <a:t>Yargılamak - Eleştirmek</a:t>
            </a:r>
          </a:p>
          <a:p>
            <a:pPr lvl="1">
              <a:spcBef>
                <a:spcPts val="1800"/>
              </a:spcBef>
            </a:pPr>
            <a:r>
              <a:rPr lang="tr-TR" sz="2400" dirty="0" smtClean="0">
                <a:latin typeface="Comic Sans MS" pitchFamily="66" charset="0"/>
              </a:rPr>
              <a:t>‘yine mi ödevini yapmadın, matematikten iyi not alacağını görecek miyim?, sen neyi doğru yaptın ki bu zamana kadar?, tembelin tekisin, senden adam olmaz, dersin d’si yok sende, yok ailemizde herkesin işi gücü var bu kime çekti bilmem ki?, karne değil spor toto mübarek…’</a:t>
            </a:r>
          </a:p>
          <a:p>
            <a:pPr lvl="1">
              <a:spcBef>
                <a:spcPts val="1800"/>
              </a:spcBef>
            </a:pPr>
            <a:r>
              <a:rPr lang="tr-TR" sz="2400" dirty="0" smtClean="0">
                <a:latin typeface="Comic Sans MS" pitchFamily="66" charset="0"/>
              </a:rPr>
              <a:t>Çocuk azarlanma korkusuyla iletişimi keser</a:t>
            </a:r>
          </a:p>
          <a:p>
            <a:pPr lvl="1">
              <a:spcBef>
                <a:spcPts val="1800"/>
              </a:spcBef>
            </a:pPr>
            <a:r>
              <a:rPr lang="tr-TR" sz="2400" dirty="0" smtClean="0">
                <a:latin typeface="Comic Sans MS" pitchFamily="66" charset="0"/>
              </a:rPr>
              <a:t>(Ben kötüyüm) diye içine kapanabilir ya da (Siz de mükemmel değilsiniz) diye saldırganlaşabilir</a:t>
            </a:r>
          </a:p>
          <a:p>
            <a:pPr lvl="1">
              <a:spcBef>
                <a:spcPts val="1800"/>
              </a:spcBef>
            </a:pPr>
            <a:r>
              <a:rPr lang="tr-TR" sz="2400" dirty="0" smtClean="0">
                <a:latin typeface="Comic Sans MS" pitchFamily="66" charset="0"/>
              </a:rPr>
              <a:t>Genel olarak kişilik üzerinde olumsuz etkiye, çocuğun kendini yetersiz, değersiz, kötü görmesine neden olur</a:t>
            </a:r>
            <a:endParaRPr lang="tr-TR" sz="2400" dirty="0" smtClean="0">
              <a:latin typeface="Comic Sans MS" pitchFamily="66" charset="0"/>
            </a:endParaRPr>
          </a:p>
        </p:txBody>
      </p:sp>
      <p:sp>
        <p:nvSpPr>
          <p:cNvPr id="3" name="Başlık 2"/>
          <p:cNvSpPr>
            <a:spLocks noGrp="1"/>
          </p:cNvSpPr>
          <p:nvPr>
            <p:ph type="title"/>
          </p:nvPr>
        </p:nvSpPr>
        <p:spPr/>
        <p:txBody>
          <a:bodyPr/>
          <a:lstStyle/>
          <a:p>
            <a:r>
              <a:rPr lang="tr-TR" b="1" dirty="0" smtClean="0">
                <a:solidFill>
                  <a:srgbClr val="FF0000"/>
                </a:solidFill>
                <a:effectLst>
                  <a:outerShdw blurRad="38100" dist="38100" dir="2700000" algn="tl">
                    <a:srgbClr val="000000">
                      <a:alpha val="43137"/>
                    </a:srgbClr>
                  </a:outerShdw>
                </a:effectLst>
                <a:latin typeface="Comic Sans MS" pitchFamily="66" charset="0"/>
              </a:rPr>
              <a:t>İletişim Engelleri</a:t>
            </a:r>
            <a:endParaRPr lang="tr-TR" dirty="0"/>
          </a:p>
        </p:txBody>
      </p:sp>
    </p:spTree>
    <p:extLst>
      <p:ext uri="{BB962C8B-B14F-4D97-AF65-F5344CB8AC3E}">
        <p14:creationId xmlns:p14="http://schemas.microsoft.com/office/powerpoint/2010/main" val="9964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276872"/>
            <a:ext cx="7408333" cy="3849291"/>
          </a:xfrm>
        </p:spPr>
        <p:txBody>
          <a:bodyPr>
            <a:normAutofit fontScale="92500" lnSpcReduction="20000"/>
          </a:bodyPr>
          <a:lstStyle/>
          <a:p>
            <a:r>
              <a:rPr lang="tr-TR" sz="3600" b="1" dirty="0" smtClean="0">
                <a:latin typeface="Comic Sans MS" pitchFamily="66" charset="0"/>
              </a:rPr>
              <a:t>Çocuğu Sürekli Övmek</a:t>
            </a:r>
          </a:p>
          <a:p>
            <a:pPr lvl="1">
              <a:spcBef>
                <a:spcPts val="1800"/>
              </a:spcBef>
            </a:pPr>
            <a:r>
              <a:rPr lang="tr-TR" sz="2400" dirty="0" smtClean="0">
                <a:latin typeface="Comic Sans MS" pitchFamily="66" charset="0"/>
              </a:rPr>
              <a:t>‘prenses kızım benim, harika bir resim, çalışkan oğlum benim, Leyla Teyzesi benim oğlum annesini hiç üzmez, kızım diye söylemiyorum istedi mi yapamayacağı şey yok, yakışıklı oğlum benim…’</a:t>
            </a:r>
          </a:p>
          <a:p>
            <a:pPr lvl="1">
              <a:spcBef>
                <a:spcPts val="1800"/>
              </a:spcBef>
            </a:pPr>
            <a:r>
              <a:rPr lang="tr-TR" sz="2400" dirty="0" smtClean="0">
                <a:latin typeface="Comic Sans MS" pitchFamily="66" charset="0"/>
              </a:rPr>
              <a:t>Beklentinin yüksek olduğunu düşünür ‘Kaygı’</a:t>
            </a:r>
          </a:p>
          <a:p>
            <a:pPr lvl="1">
              <a:spcBef>
                <a:spcPts val="1800"/>
              </a:spcBef>
            </a:pPr>
            <a:r>
              <a:rPr lang="tr-TR" sz="2400" dirty="0" smtClean="0">
                <a:latin typeface="Comic Sans MS" pitchFamily="66" charset="0"/>
              </a:rPr>
              <a:t>Alışkanlık haline gelebilir ‘Mükemmellik’ ‘Hayal kırıklığı’</a:t>
            </a:r>
          </a:p>
          <a:p>
            <a:pPr lvl="1">
              <a:spcBef>
                <a:spcPts val="1800"/>
              </a:spcBef>
            </a:pPr>
            <a:r>
              <a:rPr lang="tr-TR" sz="2400" dirty="0" smtClean="0">
                <a:latin typeface="Comic Sans MS" pitchFamily="66" charset="0"/>
              </a:rPr>
              <a:t>‘Kurnazlık’ olduğunu düşünebilir (Siz böyle söylediğinizd</a:t>
            </a:r>
            <a:r>
              <a:rPr lang="tr-TR" sz="2400" dirty="0" smtClean="0">
                <a:latin typeface="Comic Sans MS" pitchFamily="66" charset="0"/>
              </a:rPr>
              <a:t>e sanki ben daha çok çalışacağım)</a:t>
            </a:r>
            <a:endParaRPr lang="tr-TR" sz="2400" dirty="0" smtClean="0">
              <a:latin typeface="Comic Sans MS" pitchFamily="66" charset="0"/>
            </a:endParaRPr>
          </a:p>
        </p:txBody>
      </p:sp>
      <p:sp>
        <p:nvSpPr>
          <p:cNvPr id="3" name="Başlık 2"/>
          <p:cNvSpPr>
            <a:spLocks noGrp="1"/>
          </p:cNvSpPr>
          <p:nvPr>
            <p:ph type="title"/>
          </p:nvPr>
        </p:nvSpPr>
        <p:spPr/>
        <p:txBody>
          <a:bodyPr/>
          <a:lstStyle/>
          <a:p>
            <a:r>
              <a:rPr lang="tr-TR" b="1" dirty="0" smtClean="0">
                <a:solidFill>
                  <a:srgbClr val="FF0000"/>
                </a:solidFill>
                <a:effectLst>
                  <a:outerShdw blurRad="38100" dist="38100" dir="2700000" algn="tl">
                    <a:srgbClr val="000000">
                      <a:alpha val="43137"/>
                    </a:srgbClr>
                  </a:outerShdw>
                </a:effectLst>
                <a:latin typeface="Comic Sans MS" pitchFamily="66" charset="0"/>
              </a:rPr>
              <a:t>İletişim Engelleri</a:t>
            </a:r>
            <a:endParaRPr lang="tr-TR" dirty="0"/>
          </a:p>
        </p:txBody>
      </p:sp>
    </p:spTree>
    <p:extLst>
      <p:ext uri="{BB962C8B-B14F-4D97-AF65-F5344CB8AC3E}">
        <p14:creationId xmlns:p14="http://schemas.microsoft.com/office/powerpoint/2010/main" val="125854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2276872"/>
            <a:ext cx="8136904" cy="3849291"/>
          </a:xfrm>
        </p:spPr>
        <p:txBody>
          <a:bodyPr>
            <a:normAutofit/>
          </a:bodyPr>
          <a:lstStyle/>
          <a:p>
            <a:r>
              <a:rPr lang="tr-TR" sz="3600" b="1" dirty="0" smtClean="0">
                <a:latin typeface="Comic Sans MS" pitchFamily="66" charset="0"/>
              </a:rPr>
              <a:t>Sürekli Soru Sormak, Sorgulamak</a:t>
            </a:r>
          </a:p>
          <a:p>
            <a:pPr lvl="1">
              <a:spcBef>
                <a:spcPts val="1800"/>
              </a:spcBef>
            </a:pPr>
            <a:r>
              <a:rPr lang="tr-TR" sz="2400" dirty="0" smtClean="0">
                <a:latin typeface="Comic Sans MS" pitchFamily="66" charset="0"/>
              </a:rPr>
              <a:t>‘yemeğini yedin mi?, ödevini yaptın mı?, bu gün ne yaptın?, sınavın nasıl geçti?, arkadaşlarınla nereye gittin?, sosyal bilgiler notun neden düştü?’</a:t>
            </a:r>
          </a:p>
          <a:p>
            <a:pPr lvl="1">
              <a:spcBef>
                <a:spcPts val="1800"/>
              </a:spcBef>
            </a:pPr>
            <a:r>
              <a:rPr lang="tr-TR" sz="2400" dirty="0" smtClean="0">
                <a:latin typeface="Comic Sans MS" pitchFamily="66" charset="0"/>
              </a:rPr>
              <a:t>Konuşmaktan kaçınma, yalan söyleme davranışları gözlenir</a:t>
            </a:r>
          </a:p>
          <a:p>
            <a:pPr lvl="1">
              <a:spcBef>
                <a:spcPts val="1800"/>
              </a:spcBef>
            </a:pPr>
            <a:r>
              <a:rPr lang="tr-TR" sz="2400" dirty="0" smtClean="0">
                <a:latin typeface="Comic Sans MS" pitchFamily="66" charset="0"/>
              </a:rPr>
              <a:t>Korku, endişe, suçluluk duygularına neden olur</a:t>
            </a:r>
          </a:p>
        </p:txBody>
      </p:sp>
      <p:sp>
        <p:nvSpPr>
          <p:cNvPr id="3" name="Başlık 2"/>
          <p:cNvSpPr>
            <a:spLocks noGrp="1"/>
          </p:cNvSpPr>
          <p:nvPr>
            <p:ph type="title"/>
          </p:nvPr>
        </p:nvSpPr>
        <p:spPr/>
        <p:txBody>
          <a:bodyPr/>
          <a:lstStyle/>
          <a:p>
            <a:r>
              <a:rPr lang="tr-TR" b="1" dirty="0" smtClean="0">
                <a:solidFill>
                  <a:srgbClr val="FF0000"/>
                </a:solidFill>
                <a:effectLst>
                  <a:outerShdw blurRad="38100" dist="38100" dir="2700000" algn="tl">
                    <a:srgbClr val="000000">
                      <a:alpha val="43137"/>
                    </a:srgbClr>
                  </a:outerShdw>
                </a:effectLst>
                <a:latin typeface="Comic Sans MS" pitchFamily="66" charset="0"/>
              </a:rPr>
              <a:t>İletişim Engelleri</a:t>
            </a:r>
            <a:endParaRPr lang="tr-TR" dirty="0"/>
          </a:p>
        </p:txBody>
      </p:sp>
    </p:spTree>
    <p:extLst>
      <p:ext uri="{BB962C8B-B14F-4D97-AF65-F5344CB8AC3E}">
        <p14:creationId xmlns:p14="http://schemas.microsoft.com/office/powerpoint/2010/main" val="298927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smtClean="0">
                <a:solidFill>
                  <a:srgbClr val="FF0000"/>
                </a:solidFill>
                <a:effectLst>
                  <a:outerShdw blurRad="38100" dist="38100" dir="2700000" algn="tl">
                    <a:srgbClr val="000000">
                      <a:alpha val="43137"/>
                    </a:srgbClr>
                  </a:outerShdw>
                </a:effectLst>
                <a:latin typeface="Comic Sans MS" pitchFamily="66" charset="0"/>
              </a:rPr>
              <a:t>İletişim Nedir?</a:t>
            </a:r>
            <a:endParaRPr lang="tr-TR" sz="5400" b="1" dirty="0">
              <a:solidFill>
                <a:srgbClr val="FF0000"/>
              </a:solidFill>
              <a:effectLst>
                <a:outerShdw blurRad="38100" dist="38100" dir="2700000" algn="tl">
                  <a:srgbClr val="000000">
                    <a:alpha val="43137"/>
                  </a:srgbClr>
                </a:outerShdw>
              </a:effectLst>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9371"/>
            <a:ext cx="914400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301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2276872"/>
            <a:ext cx="8136904" cy="3849291"/>
          </a:xfrm>
        </p:spPr>
        <p:txBody>
          <a:bodyPr>
            <a:normAutofit/>
          </a:bodyPr>
          <a:lstStyle/>
          <a:p>
            <a:r>
              <a:rPr lang="tr-TR" sz="3600" b="1" dirty="0" smtClean="0">
                <a:latin typeface="Comic Sans MS" pitchFamily="66" charset="0"/>
              </a:rPr>
              <a:t>Ad Takmak, Alay Etmek</a:t>
            </a:r>
            <a:endParaRPr lang="tr-TR" sz="3600" b="1" dirty="0" smtClean="0">
              <a:latin typeface="Comic Sans MS" pitchFamily="66" charset="0"/>
            </a:endParaRPr>
          </a:p>
          <a:p>
            <a:pPr lvl="1">
              <a:spcBef>
                <a:spcPts val="1800"/>
              </a:spcBef>
            </a:pPr>
            <a:r>
              <a:rPr lang="tr-TR" sz="2400" dirty="0" smtClean="0">
                <a:latin typeface="Comic Sans MS" pitchFamily="66" charset="0"/>
              </a:rPr>
              <a:t>‘hadi sende sulu göz, koca bebek, taş kafa, </a:t>
            </a:r>
            <a:r>
              <a:rPr lang="tr-TR" sz="2400" dirty="0" err="1" smtClean="0">
                <a:latin typeface="Comic Sans MS" pitchFamily="66" charset="0"/>
              </a:rPr>
              <a:t>ooo</a:t>
            </a:r>
            <a:r>
              <a:rPr lang="tr-TR" sz="2400" dirty="0" smtClean="0">
                <a:latin typeface="Comic Sans MS" pitchFamily="66" charset="0"/>
              </a:rPr>
              <a:t> Süpermen gel bakalım buraya, Ronaldo’nun İstanbul şubesi…’</a:t>
            </a:r>
          </a:p>
          <a:p>
            <a:pPr lvl="1">
              <a:spcBef>
                <a:spcPts val="1800"/>
              </a:spcBef>
            </a:pPr>
            <a:r>
              <a:rPr lang="tr-TR" sz="2400" dirty="0" smtClean="0">
                <a:latin typeface="Comic Sans MS" pitchFamily="66" charset="0"/>
              </a:rPr>
              <a:t>Çocuk kendini değersiz hisseder, özgüveni düşer</a:t>
            </a:r>
          </a:p>
          <a:p>
            <a:pPr lvl="1">
              <a:spcBef>
                <a:spcPts val="1800"/>
              </a:spcBef>
            </a:pPr>
            <a:r>
              <a:rPr lang="tr-TR" sz="2400" dirty="0" smtClean="0">
                <a:latin typeface="Comic Sans MS" pitchFamily="66" charset="0"/>
              </a:rPr>
              <a:t>Alay edilme korkusu pasif, çekingen, içe kapanık davranışlara neden olur</a:t>
            </a:r>
          </a:p>
        </p:txBody>
      </p:sp>
      <p:sp>
        <p:nvSpPr>
          <p:cNvPr id="3" name="Başlık 2"/>
          <p:cNvSpPr>
            <a:spLocks noGrp="1"/>
          </p:cNvSpPr>
          <p:nvPr>
            <p:ph type="title"/>
          </p:nvPr>
        </p:nvSpPr>
        <p:spPr/>
        <p:txBody>
          <a:bodyPr/>
          <a:lstStyle/>
          <a:p>
            <a:r>
              <a:rPr lang="tr-TR" b="1" dirty="0" smtClean="0">
                <a:solidFill>
                  <a:srgbClr val="FF0000"/>
                </a:solidFill>
                <a:effectLst>
                  <a:outerShdw blurRad="38100" dist="38100" dir="2700000" algn="tl">
                    <a:srgbClr val="000000">
                      <a:alpha val="43137"/>
                    </a:srgbClr>
                  </a:outerShdw>
                </a:effectLst>
                <a:latin typeface="Comic Sans MS" pitchFamily="66" charset="0"/>
              </a:rPr>
              <a:t>İletişim Engelleri</a:t>
            </a:r>
            <a:endParaRPr lang="tr-TR" dirty="0"/>
          </a:p>
        </p:txBody>
      </p:sp>
    </p:spTree>
    <p:extLst>
      <p:ext uri="{BB962C8B-B14F-4D97-AF65-F5344CB8AC3E}">
        <p14:creationId xmlns:p14="http://schemas.microsoft.com/office/powerpoint/2010/main" val="100762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132856"/>
            <a:ext cx="7408333" cy="4464496"/>
          </a:xfrm>
        </p:spPr>
        <p:txBody>
          <a:bodyPr>
            <a:noAutofit/>
          </a:bodyPr>
          <a:lstStyle/>
          <a:p>
            <a:r>
              <a:rPr lang="tr-TR" dirty="0" smtClean="0">
                <a:latin typeface="Comic Sans MS" pitchFamily="66" charset="0"/>
              </a:rPr>
              <a:t>Çocuğunuzla iletişimde ona zaman ayırın,</a:t>
            </a:r>
          </a:p>
          <a:p>
            <a:r>
              <a:rPr lang="tr-TR" dirty="0" smtClean="0">
                <a:latin typeface="Comic Sans MS" pitchFamily="66" charset="0"/>
              </a:rPr>
              <a:t>Çocuğunuzun konuşmasına fırsat verin,</a:t>
            </a:r>
          </a:p>
          <a:p>
            <a:r>
              <a:rPr lang="tr-TR" dirty="0" smtClean="0">
                <a:latin typeface="Comic Sans MS" pitchFamily="66" charset="0"/>
              </a:rPr>
              <a:t>Dikkatinizi çocuğa yöneltin, göz kontağı kurun,</a:t>
            </a:r>
            <a:r>
              <a:rPr lang="tr-TR" dirty="0">
                <a:latin typeface="Comic Sans MS" pitchFamily="66" charset="0"/>
              </a:rPr>
              <a:t> </a:t>
            </a:r>
            <a:r>
              <a:rPr lang="tr-TR" dirty="0" smtClean="0">
                <a:latin typeface="Comic Sans MS" pitchFamily="66" charset="0"/>
              </a:rPr>
              <a:t>dinlediğinizi </a:t>
            </a:r>
            <a:r>
              <a:rPr lang="tr-TR" dirty="0">
                <a:latin typeface="Comic Sans MS" pitchFamily="66" charset="0"/>
              </a:rPr>
              <a:t>beden diliyle </a:t>
            </a:r>
            <a:r>
              <a:rPr lang="tr-TR" dirty="0" smtClean="0">
                <a:latin typeface="Comic Sans MS" pitchFamily="66" charset="0"/>
              </a:rPr>
              <a:t>pekiştirin,</a:t>
            </a:r>
            <a:endParaRPr lang="tr-TR" dirty="0">
              <a:latin typeface="Comic Sans MS" pitchFamily="66" charset="0"/>
            </a:endParaRPr>
          </a:p>
          <a:p>
            <a:r>
              <a:rPr lang="tr-TR" dirty="0" smtClean="0">
                <a:latin typeface="Comic Sans MS" pitchFamily="66" charset="0"/>
              </a:rPr>
              <a:t>Çocuğunuzun göz seviyesinde onu dinleyin ve onunla konuşun,</a:t>
            </a:r>
          </a:p>
          <a:p>
            <a:r>
              <a:rPr lang="tr-TR" dirty="0" smtClean="0">
                <a:latin typeface="Comic Sans MS" pitchFamily="66" charset="0"/>
              </a:rPr>
              <a:t>Çocuğunuzla konuşurken karşılaştırma yapmaktan kaçının,</a:t>
            </a:r>
          </a:p>
          <a:p>
            <a:r>
              <a:rPr lang="tr-TR" dirty="0" smtClean="0">
                <a:latin typeface="Comic Sans MS" pitchFamily="66" charset="0"/>
              </a:rPr>
              <a:t>Çocuğunuzla konuşacak fırsatlar oluşturun (yürüyüş, konuşma saati, piknik, yapboz, </a:t>
            </a:r>
            <a:r>
              <a:rPr lang="tr-TR" dirty="0" err="1" smtClean="0">
                <a:latin typeface="Comic Sans MS" pitchFamily="66" charset="0"/>
              </a:rPr>
              <a:t>vb</a:t>
            </a:r>
            <a:r>
              <a:rPr lang="tr-TR" dirty="0" smtClean="0">
                <a:latin typeface="Comic Sans MS" pitchFamily="66" charset="0"/>
              </a:rPr>
              <a:t>),</a:t>
            </a:r>
            <a:endParaRPr lang="tr-TR" dirty="0" smtClean="0">
              <a:latin typeface="Comic Sans MS" pitchFamily="66" charset="0"/>
            </a:endParaRPr>
          </a:p>
        </p:txBody>
      </p:sp>
      <p:sp>
        <p:nvSpPr>
          <p:cNvPr id="3" name="Başlık 2"/>
          <p:cNvSpPr>
            <a:spLocks noGrp="1"/>
          </p:cNvSpPr>
          <p:nvPr>
            <p:ph type="title"/>
          </p:nvPr>
        </p:nvSpPr>
        <p:spPr/>
        <p:txBody>
          <a:bodyPr/>
          <a:lstStyle/>
          <a:p>
            <a:r>
              <a:rPr lang="tr-TR" b="1" dirty="0" smtClean="0">
                <a:solidFill>
                  <a:srgbClr val="FF0000"/>
                </a:solidFill>
                <a:effectLst>
                  <a:outerShdw blurRad="38100" dist="38100" dir="2700000" algn="tl">
                    <a:srgbClr val="000000">
                      <a:alpha val="43137"/>
                    </a:srgbClr>
                  </a:outerShdw>
                </a:effectLst>
                <a:latin typeface="Comic Sans MS" pitchFamily="66" charset="0"/>
              </a:rPr>
              <a:t>Öneriler</a:t>
            </a:r>
            <a:endParaRPr lang="tr-TR" dirty="0"/>
          </a:p>
        </p:txBody>
      </p:sp>
    </p:spTree>
    <p:extLst>
      <p:ext uri="{BB962C8B-B14F-4D97-AF65-F5344CB8AC3E}">
        <p14:creationId xmlns:p14="http://schemas.microsoft.com/office/powerpoint/2010/main" val="20810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132856"/>
            <a:ext cx="7408333" cy="4464496"/>
          </a:xfrm>
        </p:spPr>
        <p:txBody>
          <a:bodyPr>
            <a:noAutofit/>
          </a:bodyPr>
          <a:lstStyle/>
          <a:p>
            <a:r>
              <a:rPr lang="tr-TR" dirty="0" smtClean="0">
                <a:latin typeface="Comic Sans MS" pitchFamily="66" charset="0"/>
              </a:rPr>
              <a:t>Hata </a:t>
            </a:r>
            <a:r>
              <a:rPr lang="tr-TR" dirty="0" smtClean="0">
                <a:latin typeface="Comic Sans MS" pitchFamily="66" charset="0"/>
              </a:rPr>
              <a:t>yaptığınızda ondan özür dileyin,</a:t>
            </a:r>
          </a:p>
          <a:p>
            <a:r>
              <a:rPr lang="tr-TR" dirty="0" smtClean="0">
                <a:latin typeface="Comic Sans MS" pitchFamily="66" charset="0"/>
              </a:rPr>
              <a:t>Ne düşünüyorsun? Nasıl hissediyorsun? Nasıl yapmayı planlıyorsun? </a:t>
            </a:r>
            <a:r>
              <a:rPr lang="tr-TR" dirty="0">
                <a:latin typeface="Comic Sans MS" pitchFamily="66" charset="0"/>
              </a:rPr>
              <a:t>g</a:t>
            </a:r>
            <a:r>
              <a:rPr lang="tr-TR" dirty="0" smtClean="0">
                <a:latin typeface="Comic Sans MS" pitchFamily="66" charset="0"/>
              </a:rPr>
              <a:t>ibi sorularla kendi duygularını anlamasına yardımcı olun,</a:t>
            </a:r>
          </a:p>
          <a:p>
            <a:r>
              <a:rPr lang="tr-TR" dirty="0" smtClean="0">
                <a:latin typeface="Comic Sans MS" pitchFamily="66" charset="0"/>
              </a:rPr>
              <a:t>Bilgisayarı, TV, cep telefonunu, internet kullanımını kontrol altında tutun (Aile bireylerini 4 yaş öncesi sosyalleşme düzeyine geriletir),</a:t>
            </a:r>
          </a:p>
          <a:p>
            <a:r>
              <a:rPr lang="tr-TR" dirty="0" smtClean="0">
                <a:latin typeface="Comic Sans MS" pitchFamily="66" charset="0"/>
              </a:rPr>
              <a:t>Konuşulacak konuları not alın ve uygun zamanda çocuğunuzla konuşun,</a:t>
            </a:r>
          </a:p>
          <a:p>
            <a:r>
              <a:rPr lang="tr-TR" dirty="0" smtClean="0">
                <a:latin typeface="Comic Sans MS" pitchFamily="66" charset="0"/>
              </a:rPr>
              <a:t>Çocuğunuzun sorumluluk bilincini geliştirin,</a:t>
            </a:r>
          </a:p>
          <a:p>
            <a:r>
              <a:rPr lang="tr-TR" dirty="0" smtClean="0">
                <a:latin typeface="Comic Sans MS" pitchFamily="66" charset="0"/>
              </a:rPr>
              <a:t>Çocuğunuza rol model olun…</a:t>
            </a:r>
          </a:p>
        </p:txBody>
      </p:sp>
      <p:sp>
        <p:nvSpPr>
          <p:cNvPr id="3" name="Başlık 2"/>
          <p:cNvSpPr>
            <a:spLocks noGrp="1"/>
          </p:cNvSpPr>
          <p:nvPr>
            <p:ph type="title"/>
          </p:nvPr>
        </p:nvSpPr>
        <p:spPr/>
        <p:txBody>
          <a:bodyPr/>
          <a:lstStyle/>
          <a:p>
            <a:r>
              <a:rPr lang="tr-TR" b="1" dirty="0" smtClean="0">
                <a:solidFill>
                  <a:srgbClr val="FF0000"/>
                </a:solidFill>
                <a:effectLst>
                  <a:outerShdw blurRad="38100" dist="38100" dir="2700000" algn="tl">
                    <a:srgbClr val="000000">
                      <a:alpha val="43137"/>
                    </a:srgbClr>
                  </a:outerShdw>
                </a:effectLst>
                <a:latin typeface="Comic Sans MS" pitchFamily="66" charset="0"/>
              </a:rPr>
              <a:t>Öneriler</a:t>
            </a:r>
            <a:endParaRPr lang="tr-TR" dirty="0"/>
          </a:p>
        </p:txBody>
      </p:sp>
    </p:spTree>
    <p:extLst>
      <p:ext uri="{BB962C8B-B14F-4D97-AF65-F5344CB8AC3E}">
        <p14:creationId xmlns:p14="http://schemas.microsoft.com/office/powerpoint/2010/main" val="92737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196752"/>
            <a:ext cx="8062664" cy="2183556"/>
          </a:xfrm>
        </p:spPr>
        <p:txBody>
          <a:bodyPr>
            <a:normAutofit fontScale="90000"/>
          </a:bodyPr>
          <a:lstStyle/>
          <a:p>
            <a:r>
              <a:rPr lang="tr-TR" dirty="0" smtClean="0">
                <a:solidFill>
                  <a:srgbClr val="FF0000"/>
                </a:solidFill>
                <a:latin typeface="Comic Sans MS" pitchFamily="66" charset="0"/>
              </a:rPr>
              <a:t>Dinlediğiniz için</a:t>
            </a:r>
            <a:br>
              <a:rPr lang="tr-TR" dirty="0" smtClean="0">
                <a:solidFill>
                  <a:srgbClr val="FF0000"/>
                </a:solidFill>
                <a:latin typeface="Comic Sans MS" pitchFamily="66" charset="0"/>
              </a:rPr>
            </a:br>
            <a:r>
              <a:rPr lang="tr-TR" sz="8000" b="1" dirty="0" smtClean="0">
                <a:solidFill>
                  <a:srgbClr val="FF0000"/>
                </a:solidFill>
                <a:effectLst>
                  <a:outerShdw blurRad="38100" dist="38100" dir="2700000" algn="tl">
                    <a:srgbClr val="000000">
                      <a:alpha val="43137"/>
                    </a:srgbClr>
                  </a:outerShdw>
                </a:effectLst>
                <a:latin typeface="Comic Sans MS" pitchFamily="66" charset="0"/>
              </a:rPr>
              <a:t>Teşekkür Ederim</a:t>
            </a:r>
            <a:endParaRPr lang="tr-TR" sz="8000" b="1" dirty="0">
              <a:solidFill>
                <a:srgbClr val="FF0000"/>
              </a:solidFill>
              <a:effectLst>
                <a:outerShdw blurRad="38100" dist="38100" dir="2700000" algn="tl">
                  <a:srgbClr val="000000">
                    <a:alpha val="43137"/>
                  </a:srgbClr>
                </a:outerShdw>
              </a:effectLst>
              <a:latin typeface="Comic Sans MS" pitchFamily="66" charset="0"/>
            </a:endParaRP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937056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latin typeface="Comic Sans MS" pitchFamily="66" charset="0"/>
              </a:rPr>
              <a:t>Bireyler arası iletişimde;</a:t>
            </a:r>
          </a:p>
          <a:p>
            <a:pPr lvl="1"/>
            <a:r>
              <a:rPr lang="tr-TR" dirty="0" smtClean="0">
                <a:latin typeface="Comic Sans MS" pitchFamily="66" charset="0"/>
              </a:rPr>
              <a:t>Sözcüklerin 				%10</a:t>
            </a:r>
          </a:p>
          <a:p>
            <a:pPr lvl="1"/>
            <a:r>
              <a:rPr lang="tr-TR" dirty="0" smtClean="0">
                <a:latin typeface="Comic Sans MS" pitchFamily="66" charset="0"/>
              </a:rPr>
              <a:t>Sesler ve vurgulamaların		%30</a:t>
            </a:r>
          </a:p>
          <a:p>
            <a:pPr lvl="1"/>
            <a:r>
              <a:rPr lang="tr-TR" dirty="0" smtClean="0">
                <a:latin typeface="Comic Sans MS" pitchFamily="66" charset="0"/>
              </a:rPr>
              <a:t>Vücut ve yüz hareketlerinin		%60</a:t>
            </a:r>
          </a:p>
          <a:p>
            <a:pPr marL="0" indent="0">
              <a:buNone/>
            </a:pPr>
            <a:r>
              <a:rPr lang="tr-TR" dirty="0">
                <a:latin typeface="Comic Sans MS" pitchFamily="66" charset="0"/>
              </a:rPr>
              <a:t>e</a:t>
            </a:r>
            <a:r>
              <a:rPr lang="tr-TR" dirty="0" smtClean="0">
                <a:latin typeface="Comic Sans MS" pitchFamily="66" charset="0"/>
              </a:rPr>
              <a:t>tkili olduğu araştırmalarla kanıtlanmıştır.</a:t>
            </a:r>
            <a:endParaRPr lang="tr-TR" dirty="0">
              <a:latin typeface="Comic Sans MS" pitchFamily="66" charset="0"/>
            </a:endParaRPr>
          </a:p>
        </p:txBody>
      </p:sp>
      <p:sp>
        <p:nvSpPr>
          <p:cNvPr id="2" name="Başlık 1"/>
          <p:cNvSpPr>
            <a:spLocks noGrp="1"/>
          </p:cNvSpPr>
          <p:nvPr>
            <p:ph type="title"/>
          </p:nvPr>
        </p:nvSpPr>
        <p:spPr/>
        <p:txBody>
          <a:bodyPr>
            <a:normAutofit/>
          </a:bodyPr>
          <a:lstStyle/>
          <a:p>
            <a:r>
              <a:rPr lang="tr-TR" sz="5400" b="1" dirty="0" smtClean="0">
                <a:solidFill>
                  <a:srgbClr val="FF0000"/>
                </a:solidFill>
                <a:effectLst>
                  <a:outerShdw blurRad="38100" dist="38100" dir="2700000" algn="tl">
                    <a:srgbClr val="000000">
                      <a:alpha val="43137"/>
                    </a:srgbClr>
                  </a:outerShdw>
                </a:effectLst>
                <a:latin typeface="Comic Sans MS" pitchFamily="66" charset="0"/>
              </a:rPr>
              <a:t>İletişim Nedir?</a:t>
            </a:r>
            <a:endParaRPr lang="tr-TR" sz="5400" b="1" dirty="0">
              <a:solidFill>
                <a:srgbClr val="FF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2013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smtClean="0">
                <a:latin typeface="Comic Sans MS" pitchFamily="66" charset="0"/>
              </a:rPr>
              <a:t>Mahrem Mesafe</a:t>
            </a:r>
          </a:p>
          <a:p>
            <a:pPr lvl="1"/>
            <a:r>
              <a:rPr lang="tr-TR" dirty="0" smtClean="0">
                <a:latin typeface="Comic Sans MS" pitchFamily="66" charset="0"/>
              </a:rPr>
              <a:t>Cilt temasından 45 cm uzaklığa kadar sürer</a:t>
            </a:r>
          </a:p>
          <a:p>
            <a:r>
              <a:rPr lang="tr-TR" b="1" dirty="0" smtClean="0">
                <a:latin typeface="Comic Sans MS" pitchFamily="66" charset="0"/>
              </a:rPr>
              <a:t>Kişisel Mesafe</a:t>
            </a:r>
          </a:p>
          <a:p>
            <a:pPr lvl="1"/>
            <a:r>
              <a:rPr lang="tr-TR" dirty="0" smtClean="0">
                <a:latin typeface="Comic Sans MS" pitchFamily="66" charset="0"/>
              </a:rPr>
              <a:t>45 cm ile 120 cm arası mesafedir</a:t>
            </a:r>
          </a:p>
          <a:p>
            <a:r>
              <a:rPr lang="tr-TR" b="1" dirty="0" smtClean="0">
                <a:latin typeface="Comic Sans MS" pitchFamily="66" charset="0"/>
              </a:rPr>
              <a:t>Sosyal Mesafe</a:t>
            </a:r>
          </a:p>
          <a:p>
            <a:pPr lvl="1"/>
            <a:r>
              <a:rPr lang="tr-TR" dirty="0" smtClean="0">
                <a:latin typeface="Comic Sans MS" pitchFamily="66" charset="0"/>
              </a:rPr>
              <a:t>120 cm ile 2 m arası mesafedir</a:t>
            </a:r>
          </a:p>
          <a:p>
            <a:r>
              <a:rPr lang="tr-TR" b="1" dirty="0" smtClean="0">
                <a:latin typeface="Comic Sans MS" pitchFamily="66" charset="0"/>
              </a:rPr>
              <a:t>Kamusal Mesafe</a:t>
            </a:r>
          </a:p>
          <a:p>
            <a:pPr lvl="1"/>
            <a:r>
              <a:rPr lang="tr-TR" dirty="0" smtClean="0">
                <a:latin typeface="Comic Sans MS" pitchFamily="66" charset="0"/>
              </a:rPr>
              <a:t>2 m ve üzeri mesafedir.</a:t>
            </a:r>
            <a:endParaRPr lang="tr-TR" dirty="0">
              <a:latin typeface="Comic Sans MS" pitchFamily="66" charset="0"/>
            </a:endParaRPr>
          </a:p>
        </p:txBody>
      </p:sp>
      <p:sp>
        <p:nvSpPr>
          <p:cNvPr id="2" name="Başlık 1"/>
          <p:cNvSpPr>
            <a:spLocks noGrp="1"/>
          </p:cNvSpPr>
          <p:nvPr>
            <p:ph type="title"/>
          </p:nvPr>
        </p:nvSpPr>
        <p:spPr>
          <a:xfrm>
            <a:off x="457200" y="338328"/>
            <a:ext cx="8229600" cy="1506496"/>
          </a:xfrm>
        </p:spPr>
        <p:txBody>
          <a:bodyPr>
            <a:normAutofit/>
          </a:bodyPr>
          <a:lstStyle/>
          <a:p>
            <a:r>
              <a:rPr lang="tr-TR" b="1" dirty="0" smtClean="0">
                <a:solidFill>
                  <a:srgbClr val="FF0000"/>
                </a:solidFill>
                <a:effectLst>
                  <a:outerShdw blurRad="38100" dist="38100" dir="2700000" algn="tl">
                    <a:srgbClr val="000000">
                      <a:alpha val="43137"/>
                    </a:srgbClr>
                  </a:outerShdw>
                </a:effectLst>
                <a:latin typeface="Comic Sans MS" pitchFamily="66" charset="0"/>
              </a:rPr>
              <a:t>İletişimde Mesafe Nasıl Olmalıdır?</a:t>
            </a:r>
            <a:endParaRPr lang="tr-TR" b="1" dirty="0">
              <a:solidFill>
                <a:srgbClr val="FF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904766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492896"/>
            <a:ext cx="8424936" cy="4104456"/>
          </a:xfrm>
        </p:spPr>
        <p:txBody>
          <a:bodyPr>
            <a:normAutofit lnSpcReduction="10000"/>
          </a:bodyPr>
          <a:lstStyle/>
          <a:p>
            <a:r>
              <a:rPr lang="tr-TR" dirty="0" smtClean="0">
                <a:latin typeface="Comic Sans MS" pitchFamily="66" charset="0"/>
              </a:rPr>
              <a:t>Çocuğunuza duygu ve düşüncelerinizi daha doğru şekilde aktaracaksınız</a:t>
            </a:r>
          </a:p>
          <a:p>
            <a:r>
              <a:rPr lang="tr-TR" dirty="0" smtClean="0">
                <a:latin typeface="Comic Sans MS" pitchFamily="66" charset="0"/>
              </a:rPr>
              <a:t>Yanlış anlamaların yol açtığı stresten kurtulacaksınız</a:t>
            </a:r>
          </a:p>
          <a:p>
            <a:r>
              <a:rPr lang="tr-TR" dirty="0" smtClean="0">
                <a:latin typeface="Comic Sans MS" pitchFamily="66" charset="0"/>
              </a:rPr>
              <a:t>Çocuğunuzun size aktardığı duyguları daha iyi anlayacaksınız</a:t>
            </a:r>
          </a:p>
          <a:p>
            <a:r>
              <a:rPr lang="tr-TR" dirty="0" smtClean="0">
                <a:latin typeface="Comic Sans MS" pitchFamily="66" charset="0"/>
              </a:rPr>
              <a:t>Çocuğunuz ile onu kırmadan ve incitmeden tartışabileceksiniz</a:t>
            </a:r>
          </a:p>
          <a:p>
            <a:r>
              <a:rPr lang="tr-TR" dirty="0" smtClean="0">
                <a:latin typeface="Comic Sans MS" pitchFamily="66" charset="0"/>
              </a:rPr>
              <a:t>‘Monolog’ sürecinden ‘Diyalog’ sürecine terfi edeceksiniz</a:t>
            </a:r>
          </a:p>
          <a:p>
            <a:r>
              <a:rPr lang="tr-TR" dirty="0" smtClean="0">
                <a:latin typeface="Comic Sans MS" pitchFamily="66" charset="0"/>
              </a:rPr>
              <a:t>Fikir ve önerilerinize daha kolay destek bulacaksınız</a:t>
            </a:r>
          </a:p>
          <a:p>
            <a:r>
              <a:rPr lang="tr-TR" dirty="0" smtClean="0">
                <a:latin typeface="Comic Sans MS" pitchFamily="66" charset="0"/>
              </a:rPr>
              <a:t>Çevrenizdeki insanları çok daha fazla etkileyeceksiniz</a:t>
            </a:r>
          </a:p>
        </p:txBody>
      </p:sp>
      <p:sp>
        <p:nvSpPr>
          <p:cNvPr id="2" name="Başlık 1"/>
          <p:cNvSpPr>
            <a:spLocks noGrp="1"/>
          </p:cNvSpPr>
          <p:nvPr>
            <p:ph type="title"/>
          </p:nvPr>
        </p:nvSpPr>
        <p:spPr/>
        <p:txBody>
          <a:bodyPr>
            <a:normAutofit fontScale="90000"/>
          </a:bodyPr>
          <a:lstStyle/>
          <a:p>
            <a:r>
              <a:rPr lang="tr-TR" sz="5400" b="1" dirty="0" smtClean="0">
                <a:solidFill>
                  <a:srgbClr val="FF0000"/>
                </a:solidFill>
                <a:effectLst>
                  <a:outerShdw blurRad="38100" dist="38100" dir="2700000" algn="tl">
                    <a:srgbClr val="000000">
                      <a:alpha val="43137"/>
                    </a:srgbClr>
                  </a:outerShdw>
                </a:effectLst>
                <a:latin typeface="Comic Sans MS" pitchFamily="66" charset="0"/>
              </a:rPr>
              <a:t>Etkili İletişimin Yararları</a:t>
            </a:r>
            <a:endParaRPr lang="tr-TR" sz="5400" b="1" dirty="0">
              <a:solidFill>
                <a:srgbClr val="FF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49024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276872"/>
            <a:ext cx="7408333" cy="3849291"/>
          </a:xfrm>
        </p:spPr>
        <p:txBody>
          <a:bodyPr>
            <a:normAutofit fontScale="92500" lnSpcReduction="20000"/>
          </a:bodyPr>
          <a:lstStyle/>
          <a:p>
            <a:r>
              <a:rPr lang="tr-TR" dirty="0" smtClean="0">
                <a:solidFill>
                  <a:srgbClr val="FF0000"/>
                </a:solidFill>
                <a:latin typeface="Comic Sans MS" pitchFamily="66" charset="0"/>
              </a:rPr>
              <a:t>Saygı duymak</a:t>
            </a:r>
          </a:p>
          <a:p>
            <a:pPr lvl="1"/>
            <a:r>
              <a:rPr lang="tr-TR" dirty="0" smtClean="0">
                <a:latin typeface="Comic Sans MS" pitchFamily="66" charset="0"/>
              </a:rPr>
              <a:t>Karşımızdaki kişiyi koşulsuz kabul etmek, önemsemek, değerli olduğunu düşünmek anlamına gelir</a:t>
            </a:r>
          </a:p>
          <a:p>
            <a:r>
              <a:rPr lang="tr-TR" dirty="0" smtClean="0">
                <a:solidFill>
                  <a:srgbClr val="FF0000"/>
                </a:solidFill>
                <a:latin typeface="Comic Sans MS" pitchFamily="66" charset="0"/>
              </a:rPr>
              <a:t>Saydamlık/Şeffaflık</a:t>
            </a:r>
          </a:p>
          <a:p>
            <a:pPr marL="553720" lvl="2"/>
            <a:r>
              <a:rPr lang="tr-TR" dirty="0">
                <a:latin typeface="Comic Sans MS" pitchFamily="66" charset="0"/>
              </a:rPr>
              <a:t>Karşımızdaki kişiye duygu ve düşüncelerimizi aktarırken bunu abartıdan uzak, doğal, içten, dürüst bir şekilde yapmak </a:t>
            </a:r>
            <a:r>
              <a:rPr lang="tr-TR" dirty="0" smtClean="0">
                <a:latin typeface="Comic Sans MS" pitchFamily="66" charset="0"/>
              </a:rPr>
              <a:t>demektir</a:t>
            </a:r>
            <a:endParaRPr lang="tr-TR" dirty="0" smtClean="0">
              <a:solidFill>
                <a:srgbClr val="FF0000"/>
              </a:solidFill>
              <a:latin typeface="Comic Sans MS" pitchFamily="66" charset="0"/>
            </a:endParaRPr>
          </a:p>
          <a:p>
            <a:r>
              <a:rPr lang="tr-TR" dirty="0" smtClean="0">
                <a:solidFill>
                  <a:srgbClr val="FF0000"/>
                </a:solidFill>
                <a:latin typeface="Comic Sans MS" pitchFamily="66" charset="0"/>
              </a:rPr>
              <a:t>Tutarlılık</a:t>
            </a:r>
          </a:p>
          <a:p>
            <a:pPr lvl="1"/>
            <a:r>
              <a:rPr lang="tr-TR" dirty="0" smtClean="0">
                <a:latin typeface="Comic Sans MS" pitchFamily="66" charset="0"/>
              </a:rPr>
              <a:t>Sözlerinizin, davranışlarınızın, söz ve davranışlarınızın birbiriyle uyumlu olması anlamına gelir</a:t>
            </a:r>
          </a:p>
          <a:p>
            <a:r>
              <a:rPr lang="tr-TR" dirty="0" smtClean="0">
                <a:solidFill>
                  <a:srgbClr val="FF0000"/>
                </a:solidFill>
                <a:latin typeface="Comic Sans MS" pitchFamily="66" charset="0"/>
              </a:rPr>
              <a:t>Empati</a:t>
            </a:r>
          </a:p>
          <a:p>
            <a:pPr lvl="1"/>
            <a:r>
              <a:rPr lang="tr-TR" dirty="0" smtClean="0">
                <a:latin typeface="Comic Sans MS" pitchFamily="66" charset="0"/>
              </a:rPr>
              <a:t>Kişinin kendisini karşısındakinin yerine koyup onun duygu ve  düşüncelerini anlamaya çalışması demektir</a:t>
            </a:r>
            <a:endParaRPr lang="tr-TR" dirty="0">
              <a:latin typeface="Comic Sans MS" pitchFamily="66" charset="0"/>
            </a:endParaRPr>
          </a:p>
        </p:txBody>
      </p:sp>
      <p:sp>
        <p:nvSpPr>
          <p:cNvPr id="3" name="Başlık 2"/>
          <p:cNvSpPr>
            <a:spLocks noGrp="1"/>
          </p:cNvSpPr>
          <p:nvPr>
            <p:ph type="title"/>
          </p:nvPr>
        </p:nvSpPr>
        <p:spPr/>
        <p:txBody>
          <a:bodyPr/>
          <a:lstStyle/>
          <a:p>
            <a:r>
              <a:rPr lang="tr-TR" b="1" dirty="0" smtClean="0">
                <a:solidFill>
                  <a:srgbClr val="FF0000"/>
                </a:solidFill>
                <a:effectLst>
                  <a:outerShdw blurRad="38100" dist="38100" dir="2700000" algn="tl">
                    <a:srgbClr val="000000">
                      <a:alpha val="43137"/>
                    </a:srgbClr>
                  </a:outerShdw>
                </a:effectLst>
                <a:latin typeface="Comic Sans MS" pitchFamily="66" charset="0"/>
              </a:rPr>
              <a:t>Etkili İletişimin Özellikleri</a:t>
            </a:r>
            <a:endParaRPr lang="tr-TR" dirty="0">
              <a:solidFill>
                <a:srgbClr val="FF0000"/>
              </a:solidFill>
            </a:endParaRPr>
          </a:p>
        </p:txBody>
      </p:sp>
    </p:spTree>
    <p:extLst>
      <p:ext uri="{BB962C8B-B14F-4D97-AF65-F5344CB8AC3E}">
        <p14:creationId xmlns:p14="http://schemas.microsoft.com/office/powerpoint/2010/main" val="242118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down)">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down)">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down)">
                                      <p:cBhvr>
                                        <p:cTn id="35" dur="500"/>
                                        <p:tgtEl>
                                          <p:spTgt spid="2">
                                            <p:txEl>
                                              <p:pRg st="6" end="6"/>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wipe(down)">
                                      <p:cBhvr>
                                        <p:cTn id="3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988840"/>
            <a:ext cx="4104455" cy="4392488"/>
          </a:xfrm>
        </p:spPr>
        <p:txBody>
          <a:bodyPr>
            <a:normAutofit fontScale="62500" lnSpcReduction="20000"/>
          </a:bodyPr>
          <a:lstStyle/>
          <a:p>
            <a:r>
              <a:rPr lang="tr-TR" sz="2600" dirty="0" smtClean="0">
                <a:latin typeface="Comic Sans MS" pitchFamily="66" charset="0"/>
              </a:rPr>
              <a:t>Can ortaokul 5. sınıf öğrencisidir. Matematik dersini ve matematik öğretmenini çok sevmektedir. Matematik ödevlerini zamanında yapmakta ve dersin olduğu günü iple çekmektedir. Bu haftaki matematik dersine de çok iyi hazırlanmıştır. Ancak matematik öğretmeni ‘Can, sen zaten bu soruları yapabiliyorsun. Bu derste arkadaşlarına söz hakkı verelim</a:t>
            </a:r>
            <a:r>
              <a:rPr lang="tr-TR" sz="2600" b="1" dirty="0" smtClean="0">
                <a:latin typeface="Comic Sans MS" pitchFamily="66" charset="0"/>
              </a:rPr>
              <a:t>’</a:t>
            </a:r>
            <a:r>
              <a:rPr lang="tr-TR" sz="2600" dirty="0" smtClean="0">
                <a:latin typeface="Comic Sans MS" pitchFamily="66" charset="0"/>
              </a:rPr>
              <a:t> diyerek Can’ın tahtada soruları çözmesine izin vermemiştir. </a:t>
            </a:r>
          </a:p>
          <a:p>
            <a:r>
              <a:rPr lang="tr-TR" sz="2600" b="1" dirty="0" smtClean="0">
                <a:latin typeface="Comic Sans MS" pitchFamily="66" charset="0"/>
              </a:rPr>
              <a:t>‘Anne bu gün matematik öğretmeni benim tahtaya kalkmama izin vermedi. Ben zaten konuları biliyormuşum. Biraz da arkadaşların soruları cevaplasın dedi. Nedenmiş ya? Ben de matematikten tahtaya kalmak istiyorum. Kimse matematik çalışmazken ben çalışıyorum</a:t>
            </a:r>
            <a:r>
              <a:rPr lang="tr-TR" b="1" dirty="0" smtClean="0"/>
              <a:t>.’</a:t>
            </a:r>
            <a:endParaRPr lang="tr-TR" b="1" dirty="0"/>
          </a:p>
        </p:txBody>
      </p:sp>
      <p:sp>
        <p:nvSpPr>
          <p:cNvPr id="3" name="Başlık 2"/>
          <p:cNvSpPr>
            <a:spLocks noGrp="1"/>
          </p:cNvSpPr>
          <p:nvPr>
            <p:ph type="title"/>
          </p:nvPr>
        </p:nvSpPr>
        <p:spPr/>
        <p:txBody>
          <a:bodyPr/>
          <a:lstStyle/>
          <a:p>
            <a:r>
              <a:rPr lang="tr-TR" b="1" dirty="0">
                <a:solidFill>
                  <a:srgbClr val="FF0000"/>
                </a:solidFill>
                <a:effectLst>
                  <a:outerShdw blurRad="38100" dist="38100" dir="2700000" algn="tl">
                    <a:srgbClr val="000000">
                      <a:alpha val="43137"/>
                    </a:srgbClr>
                  </a:outerShdw>
                </a:effectLst>
                <a:latin typeface="Comic Sans MS" pitchFamily="66" charset="0"/>
              </a:rPr>
              <a:t>Örnek Olay</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52250"/>
            <a:ext cx="4189824" cy="4629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2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752250"/>
            <a:ext cx="4104455" cy="4629078"/>
          </a:xfrm>
        </p:spPr>
        <p:txBody>
          <a:bodyPr>
            <a:normAutofit fontScale="85000" lnSpcReduction="20000"/>
          </a:bodyPr>
          <a:lstStyle/>
          <a:p>
            <a:r>
              <a:rPr lang="tr-TR" dirty="0" smtClean="0">
                <a:latin typeface="Comic Sans MS" pitchFamily="66" charset="0"/>
              </a:rPr>
              <a:t>Canan ilkokul 3. sınıf öğrencisidir. Bu hafta sınıfça geziye gideceklerdir. Canan da geziye katılmayı çok istemektedir. Akşam babası geldiğinde babasından izin istemiştir. Ancak babası geziye katılmasına izin vermemiştir. Canan üzüntülü bir şekilde odasına gitmiştir.</a:t>
            </a:r>
          </a:p>
          <a:p>
            <a:r>
              <a:rPr lang="tr-TR" dirty="0" smtClean="0">
                <a:latin typeface="Comic Sans MS" pitchFamily="66" charset="0"/>
              </a:rPr>
              <a:t>Annesi olarak kızınızla konuşmaya gittiğinizde Canan size </a:t>
            </a:r>
            <a:r>
              <a:rPr lang="tr-TR" b="1" dirty="0" smtClean="0">
                <a:latin typeface="Comic Sans MS" pitchFamily="66" charset="0"/>
              </a:rPr>
              <a:t>‘Konuşmak istemiyorum. Babam geziye gitmeme izin vermedi. Arkadaşlarımın hepsi geziye gidecek ama ben okulda onları bekleyeceğim’</a:t>
            </a:r>
            <a:r>
              <a:rPr lang="tr-TR" dirty="0" smtClean="0">
                <a:latin typeface="Comic Sans MS" pitchFamily="66" charset="0"/>
              </a:rPr>
              <a:t> demiştir.</a:t>
            </a:r>
            <a:endParaRPr lang="tr-TR" dirty="0">
              <a:latin typeface="Comic Sans MS" pitchFamily="66" charset="0"/>
            </a:endParaRPr>
          </a:p>
        </p:txBody>
      </p:sp>
      <p:sp>
        <p:nvSpPr>
          <p:cNvPr id="3" name="Başlık 2"/>
          <p:cNvSpPr>
            <a:spLocks noGrp="1"/>
          </p:cNvSpPr>
          <p:nvPr>
            <p:ph type="title"/>
          </p:nvPr>
        </p:nvSpPr>
        <p:spPr/>
        <p:txBody>
          <a:bodyPr/>
          <a:lstStyle/>
          <a:p>
            <a:r>
              <a:rPr lang="tr-TR" b="1" dirty="0">
                <a:solidFill>
                  <a:srgbClr val="FF0000"/>
                </a:solidFill>
                <a:effectLst>
                  <a:outerShdw blurRad="38100" dist="38100" dir="2700000" algn="tl">
                    <a:srgbClr val="000000">
                      <a:alpha val="43137"/>
                    </a:srgbClr>
                  </a:outerShdw>
                </a:effectLst>
                <a:latin typeface="Comic Sans MS" pitchFamily="66" charset="0"/>
              </a:rPr>
              <a:t>Örnek Olay</a:t>
            </a:r>
            <a:endParaRPr lang="tr-TR" dirty="0"/>
          </a:p>
        </p:txBody>
      </p:sp>
      <p:pic>
        <p:nvPicPr>
          <p:cNvPr id="2050"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556792"/>
            <a:ext cx="4506906" cy="468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74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919</TotalTime>
  <Words>1761</Words>
  <Application>Microsoft Office PowerPoint</Application>
  <PresentationFormat>Ekran Gösterisi (4:3)</PresentationFormat>
  <Paragraphs>167</Paragraphs>
  <Slides>33</Slides>
  <Notes>0</Notes>
  <HiddenSlides>2</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Dalga Biçimi</vt:lpstr>
      <vt:lpstr>AİLEDE ÇOCUKLA İLETİŞİM</vt:lpstr>
      <vt:lpstr>İletişim Nedir?</vt:lpstr>
      <vt:lpstr>İletişim Nedir?</vt:lpstr>
      <vt:lpstr>İletişim Nedir?</vt:lpstr>
      <vt:lpstr>İletişimde Mesafe Nasıl Olmalıdır?</vt:lpstr>
      <vt:lpstr>Etkili İletişimin Yararları</vt:lpstr>
      <vt:lpstr>Etkili İletişimin Özellikleri</vt:lpstr>
      <vt:lpstr>Örnek Olay</vt:lpstr>
      <vt:lpstr>Örnek Olay</vt:lpstr>
      <vt:lpstr>Örnek Olay</vt:lpstr>
      <vt:lpstr>PowerPoint Sunusu</vt:lpstr>
      <vt:lpstr>İletişimde Dinleme</vt:lpstr>
      <vt:lpstr>İletişimde Dinleme</vt:lpstr>
      <vt:lpstr>İletişimde Dinleme</vt:lpstr>
      <vt:lpstr>İletişimde Konuşma</vt:lpstr>
      <vt:lpstr>İletişimde Konuşma</vt:lpstr>
      <vt:lpstr>İletişimde Konuşma</vt:lpstr>
      <vt:lpstr>İletişimde Konuşma</vt:lpstr>
      <vt:lpstr>İletişimde Konuşma</vt:lpstr>
      <vt:lpstr>Örnek Olay</vt:lpstr>
      <vt:lpstr>Örnek Olay</vt:lpstr>
      <vt:lpstr>Örnek Olay</vt:lpstr>
      <vt:lpstr>Egzersiz Zamanı</vt:lpstr>
      <vt:lpstr>İletişim Engelleri</vt:lpstr>
      <vt:lpstr>İletişim Engelleri</vt:lpstr>
      <vt:lpstr>İletişim Engelleri</vt:lpstr>
      <vt:lpstr>İletişim Engelleri</vt:lpstr>
      <vt:lpstr>İletişim Engelleri</vt:lpstr>
      <vt:lpstr>İletişim Engelleri</vt:lpstr>
      <vt:lpstr>İletişim Engelleri</vt:lpstr>
      <vt:lpstr>Öneriler</vt:lpstr>
      <vt:lpstr>Öneriler</vt:lpstr>
      <vt:lpstr>Dinlediğiniz için 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VE SOSYAL BECERİLER</dc:title>
  <dc:creator>Recep Ali USTA</dc:creator>
  <cp:lastModifiedBy>Dell</cp:lastModifiedBy>
  <cp:revision>51</cp:revision>
  <cp:lastPrinted>2018-12-27T13:16:14Z</cp:lastPrinted>
  <dcterms:created xsi:type="dcterms:W3CDTF">2016-02-08T11:51:59Z</dcterms:created>
  <dcterms:modified xsi:type="dcterms:W3CDTF">2018-12-28T05:02:24Z</dcterms:modified>
</cp:coreProperties>
</file>