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8" r:id="rId4"/>
    <p:sldId id="280" r:id="rId5"/>
    <p:sldId id="281" r:id="rId6"/>
    <p:sldId id="282" r:id="rId7"/>
    <p:sldId id="275" r:id="rId8"/>
    <p:sldId id="276" r:id="rId9"/>
    <p:sldId id="271" r:id="rId10"/>
    <p:sldId id="265" r:id="rId11"/>
    <p:sldId id="303" r:id="rId12"/>
    <p:sldId id="302" r:id="rId13"/>
    <p:sldId id="304" r:id="rId14"/>
    <p:sldId id="272" r:id="rId15"/>
    <p:sldId id="279" r:id="rId16"/>
    <p:sldId id="259" r:id="rId17"/>
    <p:sldId id="266" r:id="rId18"/>
    <p:sldId id="305" r:id="rId19"/>
    <p:sldId id="267" r:id="rId20"/>
    <p:sldId id="301" r:id="rId21"/>
    <p:sldId id="294" r:id="rId22"/>
    <p:sldId id="284" r:id="rId23"/>
    <p:sldId id="285" r:id="rId24"/>
    <p:sldId id="288" r:id="rId25"/>
    <p:sldId id="295" r:id="rId26"/>
    <p:sldId id="296" r:id="rId27"/>
  </p:sldIdLst>
  <p:sldSz cx="9144000" cy="6858000" type="screen4x3"/>
  <p:notesSz cx="6858000" cy="99472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40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3A237-8A2A-4227-B2DB-662B85056440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9007EE8A-C86E-4EA4-9B40-EAC7C90DCFCC}">
      <dgm:prSet phldrT="[Metin]" custT="1"/>
      <dgm:spPr/>
      <dgm:t>
        <a:bodyPr/>
        <a:lstStyle/>
        <a:p>
          <a:r>
            <a:rPr lang="tr-T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HEDEF</a:t>
          </a:r>
          <a:endParaRPr lang="tr-TR" sz="4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165EA16-159F-4CD8-9DBD-3CB3919868D2}" type="parTrans" cxnId="{4EE04002-AABA-4E80-AC3C-BD9958610C43}">
      <dgm:prSet/>
      <dgm:spPr/>
      <dgm:t>
        <a:bodyPr/>
        <a:lstStyle/>
        <a:p>
          <a:endParaRPr lang="tr-TR" sz="4000"/>
        </a:p>
      </dgm:t>
    </dgm:pt>
    <dgm:pt modelId="{D99F5BA2-7FFC-4736-9CE0-5ED9990F24E4}" type="sibTrans" cxnId="{4EE04002-AABA-4E80-AC3C-BD9958610C43}">
      <dgm:prSet/>
      <dgm:spPr/>
      <dgm:t>
        <a:bodyPr/>
        <a:lstStyle/>
        <a:p>
          <a:endParaRPr lang="tr-TR" sz="4000"/>
        </a:p>
      </dgm:t>
    </dgm:pt>
    <dgm:pt modelId="{C3DE604F-F30C-4B80-ADD9-BC2EA724BA5E}">
      <dgm:prSet phldrT="[Metin]" custT="1"/>
      <dgm:spPr/>
      <dgm:t>
        <a:bodyPr/>
        <a:lstStyle/>
        <a:p>
          <a:r>
            <a:rPr lang="tr-TR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Motivasyon</a:t>
          </a:r>
          <a:endParaRPr lang="tr-TR" sz="36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17A0DF54-FFCA-46D8-B2A3-A9FEE2CDCA0D}" type="parTrans" cxnId="{B9DFEF75-93C2-46B3-8729-FB3137A29700}">
      <dgm:prSet/>
      <dgm:spPr/>
      <dgm:t>
        <a:bodyPr/>
        <a:lstStyle/>
        <a:p>
          <a:endParaRPr lang="tr-TR" sz="4000"/>
        </a:p>
      </dgm:t>
    </dgm:pt>
    <dgm:pt modelId="{392639B4-5149-4BA6-BBE5-F8AF76CFD07B}" type="sibTrans" cxnId="{B9DFEF75-93C2-46B3-8729-FB3137A29700}">
      <dgm:prSet/>
      <dgm:spPr/>
      <dgm:t>
        <a:bodyPr/>
        <a:lstStyle/>
        <a:p>
          <a:endParaRPr lang="tr-TR" sz="4000"/>
        </a:p>
      </dgm:t>
    </dgm:pt>
    <dgm:pt modelId="{E20BC62F-B7F7-46C5-8AC3-28152DB8D334}">
      <dgm:prSet phldrT="[Metin]" custT="1"/>
      <dgm:spPr/>
      <dgm:t>
        <a:bodyPr/>
        <a:lstStyle/>
        <a:p>
          <a:r>
            <a:rPr lang="tr-TR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Emek</a:t>
          </a:r>
          <a:endParaRPr lang="tr-TR" sz="40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1F161EAF-D1FE-4ABD-9037-BD0FEFD001C4}" type="parTrans" cxnId="{9057623E-A118-49E3-8F45-3C791F217E6F}">
      <dgm:prSet/>
      <dgm:spPr/>
      <dgm:t>
        <a:bodyPr/>
        <a:lstStyle/>
        <a:p>
          <a:endParaRPr lang="tr-TR" sz="4000"/>
        </a:p>
      </dgm:t>
    </dgm:pt>
    <dgm:pt modelId="{0319C97E-A38B-4AFE-8237-B7A068BCD100}" type="sibTrans" cxnId="{9057623E-A118-49E3-8F45-3C791F217E6F}">
      <dgm:prSet/>
      <dgm:spPr/>
      <dgm:t>
        <a:bodyPr/>
        <a:lstStyle/>
        <a:p>
          <a:endParaRPr lang="tr-TR" sz="4000"/>
        </a:p>
      </dgm:t>
    </dgm:pt>
    <dgm:pt modelId="{D4BBE512-842F-49B9-944C-C041D5FF3789}">
      <dgm:prSet phldrT="[Metin]" custT="1"/>
      <dgm:spPr/>
      <dgm:t>
        <a:bodyPr/>
        <a:lstStyle/>
        <a:p>
          <a:r>
            <a:rPr lang="tr-TR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Mutluluk</a:t>
          </a:r>
          <a:endParaRPr lang="tr-TR" sz="40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3FEDAE29-607F-4631-88DD-E1F6D8B00D64}" type="parTrans" cxnId="{454A0E34-2F36-437E-AAFB-F00891D0CF3B}">
      <dgm:prSet/>
      <dgm:spPr/>
      <dgm:t>
        <a:bodyPr/>
        <a:lstStyle/>
        <a:p>
          <a:endParaRPr lang="tr-TR" sz="4000"/>
        </a:p>
      </dgm:t>
    </dgm:pt>
    <dgm:pt modelId="{F6782E2D-E284-4FEB-843C-E62D733BAE0D}" type="sibTrans" cxnId="{454A0E34-2F36-437E-AAFB-F00891D0CF3B}">
      <dgm:prSet/>
      <dgm:spPr/>
      <dgm:t>
        <a:bodyPr/>
        <a:lstStyle/>
        <a:p>
          <a:endParaRPr lang="tr-TR" sz="4000"/>
        </a:p>
      </dgm:t>
    </dgm:pt>
    <dgm:pt modelId="{4A825842-3976-4CD2-A8E2-3E984D2160E4}">
      <dgm:prSet phldrT="[Metin]" custT="1"/>
      <dgm:spPr/>
      <dgm:t>
        <a:bodyPr/>
        <a:lstStyle/>
        <a:p>
          <a:r>
            <a:rPr lang="tr-TR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Başarı</a:t>
          </a:r>
          <a:endParaRPr lang="tr-TR" sz="40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9282489B-09A7-4190-94B9-473FE822F999}" type="sibTrans" cxnId="{F482E104-0DC3-4ADE-BADD-746BCC3121C9}">
      <dgm:prSet/>
      <dgm:spPr/>
      <dgm:t>
        <a:bodyPr/>
        <a:lstStyle/>
        <a:p>
          <a:endParaRPr lang="tr-TR" sz="4000"/>
        </a:p>
      </dgm:t>
    </dgm:pt>
    <dgm:pt modelId="{E03E1498-06F3-4516-963A-28376543371F}" type="parTrans" cxnId="{F482E104-0DC3-4ADE-BADD-746BCC3121C9}">
      <dgm:prSet/>
      <dgm:spPr/>
      <dgm:t>
        <a:bodyPr/>
        <a:lstStyle/>
        <a:p>
          <a:endParaRPr lang="tr-TR" sz="4000"/>
        </a:p>
      </dgm:t>
    </dgm:pt>
    <dgm:pt modelId="{E4961E1A-75A9-4626-9E84-111994105EC1}" type="pres">
      <dgm:prSet presAssocID="{BFA3A237-8A2A-4227-B2DB-662B850564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7B45300-B0DE-4325-97D8-F255C92B4972}" type="pres">
      <dgm:prSet presAssocID="{BFA3A237-8A2A-4227-B2DB-662B85056440}" presName="cycle" presStyleCnt="0"/>
      <dgm:spPr/>
    </dgm:pt>
    <dgm:pt modelId="{CE0C578C-38FF-411F-890E-21A458CD1804}" type="pres">
      <dgm:prSet presAssocID="{9007EE8A-C86E-4EA4-9B40-EAC7C90DCFC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67B9DA-E2E6-4C45-9038-7D19677DD18F}" type="pres">
      <dgm:prSet presAssocID="{D99F5BA2-7FFC-4736-9CE0-5ED9990F24E4}" presName="sibTransFirstNode" presStyleLbl="bgShp" presStyleIdx="0" presStyleCnt="1"/>
      <dgm:spPr/>
      <dgm:t>
        <a:bodyPr/>
        <a:lstStyle/>
        <a:p>
          <a:endParaRPr lang="tr-TR"/>
        </a:p>
      </dgm:t>
    </dgm:pt>
    <dgm:pt modelId="{76980B3F-694E-41AE-93C6-F7E6F9F212D2}" type="pres">
      <dgm:prSet presAssocID="{C3DE604F-F30C-4B80-ADD9-BC2EA724BA5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FE2B56-F75F-4AAB-9D14-98E8D62388D3}" type="pres">
      <dgm:prSet presAssocID="{E20BC62F-B7F7-46C5-8AC3-28152DB8D33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B2516B-17F7-4433-995A-0715E676249A}" type="pres">
      <dgm:prSet presAssocID="{4A825842-3976-4CD2-A8E2-3E984D2160E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55BBBB-F205-4505-BBDE-31C48B94F7B9}" type="pres">
      <dgm:prSet presAssocID="{D4BBE512-842F-49B9-944C-C041D5FF378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D2C4AC-9DCD-4472-BE37-6EBFF7D3E0F7}" type="presOf" srcId="{C3DE604F-F30C-4B80-ADD9-BC2EA724BA5E}" destId="{76980B3F-694E-41AE-93C6-F7E6F9F212D2}" srcOrd="0" destOrd="0" presId="urn:microsoft.com/office/officeart/2005/8/layout/cycle3"/>
    <dgm:cxn modelId="{D9B02B5E-13D3-423F-833A-04DFC3F6BC24}" type="presOf" srcId="{D99F5BA2-7FFC-4736-9CE0-5ED9990F24E4}" destId="{FA67B9DA-E2E6-4C45-9038-7D19677DD18F}" srcOrd="0" destOrd="0" presId="urn:microsoft.com/office/officeart/2005/8/layout/cycle3"/>
    <dgm:cxn modelId="{2A91F21C-3B2F-45EF-AF09-122E94A23523}" type="presOf" srcId="{BFA3A237-8A2A-4227-B2DB-662B85056440}" destId="{E4961E1A-75A9-4626-9E84-111994105EC1}" srcOrd="0" destOrd="0" presId="urn:microsoft.com/office/officeart/2005/8/layout/cycle3"/>
    <dgm:cxn modelId="{75398C15-92A2-48C3-B4C9-8A576731B73E}" type="presOf" srcId="{D4BBE512-842F-49B9-944C-C041D5FF3789}" destId="{BD55BBBB-F205-4505-BBDE-31C48B94F7B9}" srcOrd="0" destOrd="0" presId="urn:microsoft.com/office/officeart/2005/8/layout/cycle3"/>
    <dgm:cxn modelId="{9057623E-A118-49E3-8F45-3C791F217E6F}" srcId="{BFA3A237-8A2A-4227-B2DB-662B85056440}" destId="{E20BC62F-B7F7-46C5-8AC3-28152DB8D334}" srcOrd="2" destOrd="0" parTransId="{1F161EAF-D1FE-4ABD-9037-BD0FEFD001C4}" sibTransId="{0319C97E-A38B-4AFE-8237-B7A068BCD100}"/>
    <dgm:cxn modelId="{B9DFEF75-93C2-46B3-8729-FB3137A29700}" srcId="{BFA3A237-8A2A-4227-B2DB-662B85056440}" destId="{C3DE604F-F30C-4B80-ADD9-BC2EA724BA5E}" srcOrd="1" destOrd="0" parTransId="{17A0DF54-FFCA-46D8-B2A3-A9FEE2CDCA0D}" sibTransId="{392639B4-5149-4BA6-BBE5-F8AF76CFD07B}"/>
    <dgm:cxn modelId="{F482E104-0DC3-4ADE-BADD-746BCC3121C9}" srcId="{BFA3A237-8A2A-4227-B2DB-662B85056440}" destId="{4A825842-3976-4CD2-A8E2-3E984D2160E4}" srcOrd="3" destOrd="0" parTransId="{E03E1498-06F3-4516-963A-28376543371F}" sibTransId="{9282489B-09A7-4190-94B9-473FE822F999}"/>
    <dgm:cxn modelId="{E5C94715-52C5-4ACB-88B4-9845D02B5D50}" type="presOf" srcId="{9007EE8A-C86E-4EA4-9B40-EAC7C90DCFCC}" destId="{CE0C578C-38FF-411F-890E-21A458CD1804}" srcOrd="0" destOrd="0" presId="urn:microsoft.com/office/officeart/2005/8/layout/cycle3"/>
    <dgm:cxn modelId="{0A95F0C3-0DC8-4520-8BD7-2F697B6AC9C2}" type="presOf" srcId="{E20BC62F-B7F7-46C5-8AC3-28152DB8D334}" destId="{3EFE2B56-F75F-4AAB-9D14-98E8D62388D3}" srcOrd="0" destOrd="0" presId="urn:microsoft.com/office/officeart/2005/8/layout/cycle3"/>
    <dgm:cxn modelId="{454A0E34-2F36-437E-AAFB-F00891D0CF3B}" srcId="{BFA3A237-8A2A-4227-B2DB-662B85056440}" destId="{D4BBE512-842F-49B9-944C-C041D5FF3789}" srcOrd="4" destOrd="0" parTransId="{3FEDAE29-607F-4631-88DD-E1F6D8B00D64}" sibTransId="{F6782E2D-E284-4FEB-843C-E62D733BAE0D}"/>
    <dgm:cxn modelId="{749EDCA0-5A8A-4AE8-855F-B9D08E286E6D}" type="presOf" srcId="{4A825842-3976-4CD2-A8E2-3E984D2160E4}" destId="{B6B2516B-17F7-4433-995A-0715E676249A}" srcOrd="0" destOrd="0" presId="urn:microsoft.com/office/officeart/2005/8/layout/cycle3"/>
    <dgm:cxn modelId="{4EE04002-AABA-4E80-AC3C-BD9958610C43}" srcId="{BFA3A237-8A2A-4227-B2DB-662B85056440}" destId="{9007EE8A-C86E-4EA4-9B40-EAC7C90DCFCC}" srcOrd="0" destOrd="0" parTransId="{B165EA16-159F-4CD8-9DBD-3CB3919868D2}" sibTransId="{D99F5BA2-7FFC-4736-9CE0-5ED9990F24E4}"/>
    <dgm:cxn modelId="{C17FD00C-A99A-4AD6-9385-FA1FEF5604A7}" type="presParOf" srcId="{E4961E1A-75A9-4626-9E84-111994105EC1}" destId="{07B45300-B0DE-4325-97D8-F255C92B4972}" srcOrd="0" destOrd="0" presId="urn:microsoft.com/office/officeart/2005/8/layout/cycle3"/>
    <dgm:cxn modelId="{ECCC2611-AEFC-48FD-90A8-C643E4C37B6A}" type="presParOf" srcId="{07B45300-B0DE-4325-97D8-F255C92B4972}" destId="{CE0C578C-38FF-411F-890E-21A458CD1804}" srcOrd="0" destOrd="0" presId="urn:microsoft.com/office/officeart/2005/8/layout/cycle3"/>
    <dgm:cxn modelId="{38EA4D5A-E7A5-4BC9-9D97-61AF8141AB83}" type="presParOf" srcId="{07B45300-B0DE-4325-97D8-F255C92B4972}" destId="{FA67B9DA-E2E6-4C45-9038-7D19677DD18F}" srcOrd="1" destOrd="0" presId="urn:microsoft.com/office/officeart/2005/8/layout/cycle3"/>
    <dgm:cxn modelId="{2E3280CE-CF1A-42D3-87A2-1859BC4C9C4B}" type="presParOf" srcId="{07B45300-B0DE-4325-97D8-F255C92B4972}" destId="{76980B3F-694E-41AE-93C6-F7E6F9F212D2}" srcOrd="2" destOrd="0" presId="urn:microsoft.com/office/officeart/2005/8/layout/cycle3"/>
    <dgm:cxn modelId="{EE80BA01-E466-4095-8E82-7A9B5D3319BA}" type="presParOf" srcId="{07B45300-B0DE-4325-97D8-F255C92B4972}" destId="{3EFE2B56-F75F-4AAB-9D14-98E8D62388D3}" srcOrd="3" destOrd="0" presId="urn:microsoft.com/office/officeart/2005/8/layout/cycle3"/>
    <dgm:cxn modelId="{286D7CB9-A482-4661-9901-84AA16BB75A9}" type="presParOf" srcId="{07B45300-B0DE-4325-97D8-F255C92B4972}" destId="{B6B2516B-17F7-4433-995A-0715E676249A}" srcOrd="4" destOrd="0" presId="urn:microsoft.com/office/officeart/2005/8/layout/cycle3"/>
    <dgm:cxn modelId="{BAA944DB-B844-40C8-907F-7029959EE6E2}" type="presParOf" srcId="{07B45300-B0DE-4325-97D8-F255C92B4972}" destId="{BD55BBBB-F205-4505-BBDE-31C48B94F7B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7B9DA-E2E6-4C45-9038-7D19677DD18F}">
      <dsp:nvSpPr>
        <dsp:cNvPr id="0" name=""/>
        <dsp:cNvSpPr/>
      </dsp:nvSpPr>
      <dsp:spPr>
        <a:xfrm>
          <a:off x="961519" y="-37821"/>
          <a:ext cx="6224209" cy="6224209"/>
        </a:xfrm>
        <a:prstGeom prst="circularArrow">
          <a:avLst>
            <a:gd name="adj1" fmla="val 5544"/>
            <a:gd name="adj2" fmla="val 330680"/>
            <a:gd name="adj3" fmla="val 13771634"/>
            <a:gd name="adj4" fmla="val 1738857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C578C-38FF-411F-890E-21A458CD1804}">
      <dsp:nvSpPr>
        <dsp:cNvPr id="0" name=""/>
        <dsp:cNvSpPr/>
      </dsp:nvSpPr>
      <dsp:spPr>
        <a:xfrm>
          <a:off x="2613643" y="1568"/>
          <a:ext cx="2919960" cy="145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HEDEF</a:t>
          </a:r>
          <a:endParaRPr lang="tr-TR" sz="4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2684913" y="72838"/>
        <a:ext cx="2777420" cy="1317440"/>
      </dsp:txXfrm>
    </dsp:sp>
    <dsp:sp modelId="{76980B3F-694E-41AE-93C6-F7E6F9F212D2}">
      <dsp:nvSpPr>
        <dsp:cNvPr id="0" name=""/>
        <dsp:cNvSpPr/>
      </dsp:nvSpPr>
      <dsp:spPr>
        <a:xfrm>
          <a:off x="5137982" y="1835608"/>
          <a:ext cx="2919960" cy="145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Motivasyon</a:t>
          </a:r>
          <a:endParaRPr lang="tr-TR" sz="36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5209252" y="1906878"/>
        <a:ext cx="2777420" cy="1317440"/>
      </dsp:txXfrm>
    </dsp:sp>
    <dsp:sp modelId="{3EFE2B56-F75F-4AAB-9D14-98E8D62388D3}">
      <dsp:nvSpPr>
        <dsp:cNvPr id="0" name=""/>
        <dsp:cNvSpPr/>
      </dsp:nvSpPr>
      <dsp:spPr>
        <a:xfrm>
          <a:off x="4173770" y="4803146"/>
          <a:ext cx="2919960" cy="145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Emek</a:t>
          </a:r>
          <a:endParaRPr lang="tr-TR" sz="40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4245040" y="4874416"/>
        <a:ext cx="2777420" cy="1317440"/>
      </dsp:txXfrm>
    </dsp:sp>
    <dsp:sp modelId="{B6B2516B-17F7-4433-995A-0715E676249A}">
      <dsp:nvSpPr>
        <dsp:cNvPr id="0" name=""/>
        <dsp:cNvSpPr/>
      </dsp:nvSpPr>
      <dsp:spPr>
        <a:xfrm>
          <a:off x="1053516" y="4803146"/>
          <a:ext cx="2919960" cy="145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Başarı</a:t>
          </a:r>
          <a:endParaRPr lang="tr-TR" sz="40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1124786" y="4874416"/>
        <a:ext cx="2777420" cy="1317440"/>
      </dsp:txXfrm>
    </dsp:sp>
    <dsp:sp modelId="{BD55BBBB-F205-4505-BBDE-31C48B94F7B9}">
      <dsp:nvSpPr>
        <dsp:cNvPr id="0" name=""/>
        <dsp:cNvSpPr/>
      </dsp:nvSpPr>
      <dsp:spPr>
        <a:xfrm>
          <a:off x="89304" y="1835608"/>
          <a:ext cx="2919960" cy="145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Mutluluk</a:t>
          </a:r>
          <a:endParaRPr lang="tr-TR" sz="40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160574" y="1906878"/>
        <a:ext cx="2777420" cy="131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FDFED-0873-4745-9F7A-A22A03D1433A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21803-B6F5-49E9-B26C-909BA97C79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29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Evin tamiratı / tadilatı yapılırken ustanın başında beklersiniz</a:t>
            </a:r>
          </a:p>
          <a:p>
            <a:r>
              <a:rPr lang="tr-TR" dirty="0" smtClean="0"/>
              <a:t>Ustanın ücretini önceden ödemezsiniz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99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76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7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Evin tamiratı / tadilatı yapılırken ustanın başında beklersiniz</a:t>
            </a:r>
          </a:p>
          <a:p>
            <a:r>
              <a:rPr lang="tr-TR" dirty="0" smtClean="0"/>
              <a:t>Ustanın ücretini önceden ödemezsiniz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99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7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7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7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74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7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76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1803-B6F5-49E9-B26C-909BA97C798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7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Dikdörtgen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Dikdörtgen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İkizkenar Üçgen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İkizkenar Üçgen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üz Bağlayıcı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İkizkenar Üçgen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İkizkenar Üçgen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İkizkenar Üçgen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Düz Bağlayıcı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Düz Bağlayıcı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İkizkenar Üçgen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Merhaba</a:t>
            </a:r>
            <a:endParaRPr lang="tr-T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Recep Ali USTA</a:t>
            </a:r>
          </a:p>
          <a:p>
            <a:r>
              <a:rPr lang="tr-TR" dirty="0" smtClean="0"/>
              <a:t>Şişli Rehberlik ve Araştırma Merkezi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9621" y="476672"/>
            <a:ext cx="655576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 Yapmalıyız?</a:t>
            </a:r>
            <a:endParaRPr lang="tr-TR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ne yapmalÄ±yÄ±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" y="1844824"/>
            <a:ext cx="8739225" cy="456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225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Kararlı Olmak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r-TR" dirty="0" smtClean="0">
                <a:latin typeface="Comic Sans MS" panose="030F0702030302020204" pitchFamily="66" charset="0"/>
              </a:rPr>
              <a:t>Çocuğunuzun eğitimi için çocuğunuzla konuşup aldığınız kararların her ne pahasına olursa olsun uygulanmasına çaba göstermek gerekir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Davranış değişikliği sürecinde çocuğunuz direnç </a:t>
            </a:r>
            <a:r>
              <a:rPr lang="tr-TR" dirty="0" smtClean="0">
                <a:latin typeface="Comic Sans MS" panose="030F0702030302020204" pitchFamily="66" charset="0"/>
              </a:rPr>
              <a:t>gösterebilir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Kararlı olmak güvenirliği arttırır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‘Kırık Cam Teorisi’ ABD’li </a:t>
            </a:r>
            <a:r>
              <a:rPr lang="tr-TR" dirty="0" smtClean="0">
                <a:latin typeface="Comic Sans MS" panose="030F0702030302020204" pitchFamily="66" charset="0"/>
              </a:rPr>
              <a:t>Psikolog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Philip ZOMBARDO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Doğru şekilde ‘HAYIR’ diyebilmek</a:t>
            </a:r>
          </a:p>
          <a:p>
            <a:pPr lvl="2"/>
            <a:r>
              <a:rPr lang="tr-TR" dirty="0" smtClean="0">
                <a:latin typeface="Comic Sans MS" panose="030F0702030302020204" pitchFamily="66" charset="0"/>
              </a:rPr>
              <a:t>(Duygularımla mı mantığımla mı hareket ediyorum?)</a:t>
            </a:r>
          </a:p>
          <a:p>
            <a:pPr lvl="1"/>
            <a:endParaRPr lang="tr-TR" dirty="0">
              <a:latin typeface="Comic Sans MS" panose="030F0702030302020204" pitchFamily="66" charset="0"/>
            </a:endParaRPr>
          </a:p>
          <a:p>
            <a:pPr lvl="1"/>
            <a:endParaRPr lang="tr-T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29" y="4505325"/>
            <a:ext cx="2225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Tutarlı Olmak</a:t>
            </a:r>
            <a:endParaRPr 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/>
          <a:lstStyle/>
          <a:p>
            <a:pPr lvl="1"/>
            <a:r>
              <a:rPr lang="tr-TR" dirty="0" smtClean="0">
                <a:latin typeface="Comic Sans MS" panose="030F0702030302020204" pitchFamily="66" charset="0"/>
              </a:rPr>
              <a:t>Çocuk eğitiminde, düşüncelerin, söylenenlerin ve davranışların uyumlu olması gerekir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Alınan kararlar çabuk değiştirilmemeli, verilen sözler tutulmalı, verilen cezalar uygulanmalı </a:t>
            </a:r>
            <a:r>
              <a:rPr lang="tr-TR" dirty="0" err="1" smtClean="0">
                <a:latin typeface="Comic Sans MS" panose="030F0702030302020204" pitchFamily="66" charset="0"/>
              </a:rPr>
              <a:t>vb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Anne ve babaların çocuklarıyla ilgili </a:t>
            </a:r>
            <a:r>
              <a:rPr lang="tr-TR" dirty="0" smtClean="0">
                <a:latin typeface="Comic Sans MS" panose="030F0702030302020204" pitchFamily="66" charset="0"/>
              </a:rPr>
              <a:t>tepkilerinde her zaman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‘duygusallık’</a:t>
            </a:r>
            <a:r>
              <a:rPr lang="tr-TR" dirty="0" smtClean="0">
                <a:latin typeface="Comic Sans MS" panose="030F0702030302020204" pitchFamily="66" charset="0"/>
              </a:rPr>
              <a:t> ön planda ise tutarlı davranışlar ortaya çıkmaz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Tutarsızlık var ise çocuklarda davranış değişikliği oluşturmak mümkün olmaz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Çocuk eğitiminde tutarlılık için anne, baba, amca, teyze, anane, babaanne, dede </a:t>
            </a:r>
            <a:r>
              <a:rPr lang="tr-TR" dirty="0" err="1" smtClean="0">
                <a:latin typeface="Comic Sans MS" panose="030F0702030302020204" pitchFamily="66" charset="0"/>
              </a:rPr>
              <a:t>vb</a:t>
            </a:r>
            <a:r>
              <a:rPr lang="tr-TR" dirty="0" smtClean="0">
                <a:latin typeface="Comic Sans MS" panose="030F0702030302020204" pitchFamily="66" charset="0"/>
              </a:rPr>
              <a:t> hep  birlikte hareket etmelidir</a:t>
            </a:r>
          </a:p>
        </p:txBody>
      </p:sp>
    </p:spTree>
    <p:extLst>
      <p:ext uri="{BB962C8B-B14F-4D97-AF65-F5344CB8AC3E}">
        <p14:creationId xmlns:p14="http://schemas.microsoft.com/office/powerpoint/2010/main" val="22115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89" y="4514186"/>
            <a:ext cx="2225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Rol Model Olmak</a:t>
            </a:r>
            <a:endParaRPr 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r-TR" dirty="0" smtClean="0">
                <a:latin typeface="Comic Sans MS" panose="030F0702030302020204" pitchFamily="66" charset="0"/>
              </a:rPr>
              <a:t>Hocam ben okumadım. Bari çocuğum okusun, benim gibi olmasın</a:t>
            </a:r>
            <a:r>
              <a:rPr lang="tr-TR" dirty="0" smtClean="0">
                <a:latin typeface="Comic Sans MS" panose="030F0702030302020204" pitchFamily="66" charset="0"/>
              </a:rPr>
              <a:t>!!!</a:t>
            </a:r>
          </a:p>
          <a:p>
            <a:pPr lvl="2"/>
            <a:r>
              <a:rPr lang="tr-TR" dirty="0" smtClean="0">
                <a:latin typeface="Comic Sans MS" panose="030F0702030302020204" pitchFamily="66" charset="0"/>
              </a:rPr>
              <a:t>Bir çocuğun kitap okumasını istiyorsanız, kitap okumalısınız…</a:t>
            </a:r>
          </a:p>
          <a:p>
            <a:pPr lvl="2"/>
            <a:r>
              <a:rPr lang="tr-TR" dirty="0" smtClean="0">
                <a:latin typeface="Comic Sans MS" panose="030F0702030302020204" pitchFamily="66" charset="0"/>
              </a:rPr>
              <a:t>Bir </a:t>
            </a:r>
            <a:r>
              <a:rPr lang="tr-TR" dirty="0" smtClean="0">
                <a:latin typeface="Comic Sans MS" panose="030F0702030302020204" pitchFamily="66" charset="0"/>
              </a:rPr>
              <a:t>çocuğun </a:t>
            </a:r>
            <a:r>
              <a:rPr lang="tr-TR" dirty="0" smtClean="0">
                <a:latin typeface="Comic Sans MS" panose="030F0702030302020204" pitchFamily="66" charset="0"/>
              </a:rPr>
              <a:t>saygılı olmasını istiyorsanız, ona saygı göstermelisiniz…</a:t>
            </a:r>
          </a:p>
          <a:p>
            <a:pPr lvl="2"/>
            <a:r>
              <a:rPr lang="tr-TR" dirty="0" smtClean="0">
                <a:latin typeface="Comic Sans MS" panose="030F0702030302020204" pitchFamily="66" charset="0"/>
              </a:rPr>
              <a:t>Bir çocuğun hedefleri olmasını istiyorsanız, kendi hedeflerinizi belirlemelisiniz…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Sonuç;</a:t>
            </a:r>
          </a:p>
          <a:p>
            <a:pPr marL="274320" lvl="1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Ben gençliğimde okumadım ve bunun eksikliğini yaşıyorum.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Ancak şimdi okumalıyım… </a:t>
            </a:r>
            <a:r>
              <a:rPr lang="tr-TR" dirty="0" smtClean="0">
                <a:latin typeface="Comic Sans MS" panose="030F0702030302020204" pitchFamily="66" charset="0"/>
              </a:rPr>
              <a:t>Okumalıyım ki çocuklarım bunun eksikliğini yaşamasın.</a:t>
            </a:r>
          </a:p>
        </p:txBody>
      </p:sp>
    </p:spTree>
    <p:extLst>
      <p:ext uri="{BB962C8B-B14F-4D97-AF65-F5344CB8AC3E}">
        <p14:creationId xmlns:p14="http://schemas.microsoft.com/office/powerpoint/2010/main" val="22930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8096"/>
            <a:ext cx="9144379" cy="6709935"/>
          </a:xfrm>
        </p:spPr>
      </p:pic>
    </p:spTree>
    <p:extLst>
      <p:ext uri="{BB962C8B-B14F-4D97-AF65-F5344CB8AC3E}">
        <p14:creationId xmlns:p14="http://schemas.microsoft.com/office/powerpoint/2010/main" val="11322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Sorumluluk Bilincini Geliştirmek</a:t>
            </a:r>
            <a:endParaRPr 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Çocuklarımıza yaş ve gelişim özelliklerine uygun,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Okul çantasını hazırlamak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Odasını toplamak,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Akademik çalışma yapmak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Kıyafetlerini seçmesine izin vermek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Alışverişe yardımcı olmak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Faturaları yatırmak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Çöpü dışarı çıkarmak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Yemek masasını hazırlamak ve toplamak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Misafir ağırlamak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Arkadaşlarıyla problemlerini çözmesi 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Yanlış bir davranışta özür dilemesi vb.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görevler verilerek sorumluluk bilinci oluşturulmalıdır.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2225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8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Doğru İletişim</a:t>
            </a:r>
            <a:endParaRPr 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Çocuklarımızla;</a:t>
            </a:r>
          </a:p>
          <a:p>
            <a:pPr lvl="1"/>
            <a:r>
              <a:rPr lang="tr-TR" dirty="0">
                <a:latin typeface="Comic Sans MS" panose="030F0702030302020204" pitchFamily="66" charset="0"/>
              </a:rPr>
              <a:t>Karşılıklı saygı çerçevesinde,</a:t>
            </a:r>
          </a:p>
          <a:p>
            <a:pPr lvl="1"/>
            <a:r>
              <a:rPr lang="tr-TR" dirty="0">
                <a:latin typeface="Comic Sans MS" panose="030F0702030302020204" pitchFamily="66" charset="0"/>
              </a:rPr>
              <a:t>Tutarlı,</a:t>
            </a:r>
          </a:p>
          <a:p>
            <a:pPr lvl="1"/>
            <a:r>
              <a:rPr lang="tr-TR" dirty="0">
                <a:latin typeface="Comic Sans MS" panose="030F0702030302020204" pitchFamily="66" charset="0"/>
              </a:rPr>
              <a:t>Saydam, şeffaf, dürüst, içten, abartıdan uzak,</a:t>
            </a:r>
          </a:p>
          <a:p>
            <a:pPr lvl="1"/>
            <a:r>
              <a:rPr lang="tr-TR" dirty="0" err="1">
                <a:latin typeface="Comic Sans MS" panose="030F0702030302020204" pitchFamily="66" charset="0"/>
              </a:rPr>
              <a:t>Empatik</a:t>
            </a:r>
            <a:r>
              <a:rPr lang="tr-TR" dirty="0">
                <a:latin typeface="Comic Sans MS" panose="030F0702030302020204" pitchFamily="66" charset="0"/>
              </a:rPr>
              <a:t>,</a:t>
            </a:r>
          </a:p>
          <a:p>
            <a:pPr lvl="1"/>
            <a:r>
              <a:rPr lang="tr-TR" dirty="0">
                <a:latin typeface="Comic Sans MS" panose="030F0702030302020204" pitchFamily="66" charset="0"/>
              </a:rPr>
              <a:t>Ego geliştirici kelimelerin kullanıldığı,</a:t>
            </a:r>
          </a:p>
          <a:p>
            <a:pPr lvl="1"/>
            <a:r>
              <a:rPr lang="tr-TR" dirty="0">
                <a:latin typeface="Comic Sans MS" panose="030F0702030302020204" pitchFamily="66" charset="0"/>
              </a:rPr>
              <a:t>Ben dili ile geri bildirim </a:t>
            </a:r>
            <a:r>
              <a:rPr lang="tr-TR" dirty="0" smtClean="0">
                <a:latin typeface="Comic Sans MS" panose="030F0702030302020204" pitchFamily="66" charset="0"/>
              </a:rPr>
              <a:t>verilen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iletişim sürecini kullanmalıyız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224404" cy="235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Hedef Belirleme</a:t>
            </a:r>
            <a:endParaRPr 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Çocuklarımız;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Kendi ilgi ve yeteneklerine uygun,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Somut,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Gerçekçi ve ulaşılabilir,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Motive edici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Kısa ve uzun vadeli,</a:t>
            </a:r>
          </a:p>
          <a:p>
            <a:r>
              <a:rPr lang="tr-TR" dirty="0">
                <a:latin typeface="Comic Sans MS" panose="030F0702030302020204" pitchFamily="66" charset="0"/>
              </a:rPr>
              <a:t>h</a:t>
            </a:r>
            <a:r>
              <a:rPr lang="tr-TR" dirty="0" smtClean="0">
                <a:latin typeface="Comic Sans MS" panose="030F0702030302020204" pitchFamily="66" charset="0"/>
              </a:rPr>
              <a:t>edefler belirlemelidir.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225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9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233403"/>
              </p:ext>
            </p:extLst>
          </p:nvPr>
        </p:nvGraphicFramePr>
        <p:xfrm>
          <a:off x="467544" y="332656"/>
          <a:ext cx="814724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5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Çocuğun hedefi	     Anne-Babanın hedefi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Sınıfı geçmek		     Takdir almak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Sınavdan 60 almak	     Sınavdan 85 almak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20 </a:t>
            </a:r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dk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ödev/ders		     90 </a:t>
            </a:r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dk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ödev / ders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Polis / aşçı olmak		     Mühendis olmak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Cep telefonu almak	     Test kitabı almak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Arkadaşlarla gezmek	     Hafta sonunu ailece 					     geçirmek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0" y="1340768"/>
            <a:ext cx="762530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0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50" y="3501008"/>
            <a:ext cx="2225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Plan Hazırlama</a:t>
            </a:r>
            <a:endParaRPr 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Çocuklarımız için akademik çalışma saati belli olmalıdır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Hafta içi okuldan geldikten sonra 30-45 dakika dinlenme vakti olmalıdır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Dinlenme vaktini takiben 45 </a:t>
            </a:r>
            <a:r>
              <a:rPr lang="tr-TR" dirty="0" err="1" smtClean="0">
                <a:latin typeface="Comic Sans MS" panose="030F0702030302020204" pitchFamily="66" charset="0"/>
              </a:rPr>
              <a:t>dk</a:t>
            </a:r>
            <a:r>
              <a:rPr lang="tr-TR" dirty="0" smtClean="0">
                <a:latin typeface="Comic Sans MS" panose="030F0702030302020204" pitchFamily="66" charset="0"/>
              </a:rPr>
              <a:t> yemek saati olmalıdır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Yemekten sonra günlük 45-60 </a:t>
            </a:r>
            <a:r>
              <a:rPr lang="tr-TR" dirty="0" err="1" smtClean="0">
                <a:latin typeface="Comic Sans MS" panose="030F0702030302020204" pitchFamily="66" charset="0"/>
              </a:rPr>
              <a:t>dk</a:t>
            </a:r>
            <a:r>
              <a:rPr lang="tr-TR" dirty="0" smtClean="0">
                <a:latin typeface="Comic Sans MS" panose="030F0702030302020204" pitchFamily="66" charset="0"/>
              </a:rPr>
              <a:t> akademik çalışma saati olmalıdır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Yemek sonrası teknoloji kullanımı, TV, sosyal faaliyetler için çocuğa fırsat verilmelidir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Hafta sonu ise günün ilk saatlerinde akademik</a:t>
            </a:r>
          </a:p>
          <a:p>
            <a:pPr marL="274320" lvl="1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çalışma zamanı belirlemek daha etkili olacaktır</a:t>
            </a:r>
          </a:p>
        </p:txBody>
      </p:sp>
    </p:spTree>
    <p:extLst>
      <p:ext uri="{BB962C8B-B14F-4D97-AF65-F5344CB8AC3E}">
        <p14:creationId xmlns:p14="http://schemas.microsoft.com/office/powerpoint/2010/main" val="18012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75695" cy="6687112"/>
          </a:xfrm>
        </p:spPr>
      </p:pic>
    </p:spTree>
    <p:extLst>
      <p:ext uri="{BB962C8B-B14F-4D97-AF65-F5344CB8AC3E}">
        <p14:creationId xmlns:p14="http://schemas.microsoft.com/office/powerpoint/2010/main" val="27408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19" y="4365104"/>
            <a:ext cx="2225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 Ortamı</a:t>
            </a:r>
            <a:endParaRPr 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Çocuklarımız için akademik çalışmaya uygun, sessiz, dikkat dağıtıcı olmayan, kontrol edilebilir bir ortam hazırlamak gerekir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Çocuğun kendi odası olabilir (kendi otokontrol mekanizmasını kurana kadar kapısı açık olmalı)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Ortak alanda ders çalışma köşesi olabilir (oturma odası, mutfak </a:t>
            </a:r>
            <a:r>
              <a:rPr lang="tr-TR" dirty="0" err="1" smtClean="0">
                <a:latin typeface="Comic Sans MS" panose="030F0702030302020204" pitchFamily="66" charset="0"/>
              </a:rPr>
              <a:t>vb</a:t>
            </a:r>
            <a:r>
              <a:rPr lang="tr-TR" dirty="0" smtClean="0"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Kardeşiyle birlikte akademik çalışma yapabileceği bir oda olabilir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Akademik çalışma sırasında çay, kek, meyve ikramı olmaz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TV izleme, telefonla konuşma olmaz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Çalışma sırasında sohbetler kısa tutulur</a:t>
            </a:r>
          </a:p>
        </p:txBody>
      </p:sp>
    </p:spTree>
    <p:extLst>
      <p:ext uri="{BB962C8B-B14F-4D97-AF65-F5344CB8AC3E}">
        <p14:creationId xmlns:p14="http://schemas.microsoft.com/office/powerpoint/2010/main" val="5391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225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Ödül Ceza Sistemi</a:t>
            </a:r>
            <a:endParaRPr 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Çocuklarımızı akademik çalışmaya yöneltmek için kullanılan ödül ceza sisteminde aşağıdaki konulara dikkat etmek gerekir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Ödül akademik çalışmanın öncesinde değil sonunda verilmelidir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Ödül yöntemi uzun süre kullanılmamalıdır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Ödül sözü verilmişse muhakkak yerine getirilmelidir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Ödüllerde makul ölçüler olmalıdır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Ceza yöntemi yerine doğru davranışı göstermek ve birlikte uygulamak daha olumlu sonuçlar verecektir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Ceza yöntemi kullanılacaksa çok özel durumlarda kullanılmalıdır</a:t>
            </a:r>
          </a:p>
          <a:p>
            <a:pPr lvl="1"/>
            <a:endParaRPr lang="tr-T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225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Teknoloji Kullanımını Sınırlamak</a:t>
            </a:r>
            <a:endParaRPr 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tr-TR" dirty="0" smtClean="0">
                <a:latin typeface="Comic Sans MS" panose="030F0702030302020204" pitchFamily="66" charset="0"/>
              </a:rPr>
              <a:t>Teknoloji kullanım olgunluğuna sahip çocuklar yetiştirmemiz gerekir.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Kötü teknoloji kullanımı denetim eksikliğinden kaynaklanır</a:t>
            </a:r>
          </a:p>
          <a:p>
            <a:pPr lvl="2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Çocuğa yaşına uygun teknolojik cihazlar alınmalıdır</a:t>
            </a:r>
          </a:p>
          <a:p>
            <a:pPr lvl="2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Cep telefonu, bilgisayar ya da internet kullanımı evde kontrol edilmelidir</a:t>
            </a:r>
          </a:p>
          <a:p>
            <a:pPr lvl="2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Teknoloji saati muhakkak akademik çalışmanın sonrası için planlanmalıdır</a:t>
            </a:r>
          </a:p>
          <a:p>
            <a:pPr lvl="2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Teknoloji kullanımı düzenini oluşturmak için öncelikle bilgisayar ve internet bağlantısı ortak alanda olmalıdır</a:t>
            </a:r>
          </a:p>
          <a:p>
            <a:pPr lvl="2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Cep telefonu için düşük internet kotalı paketleri tercih edin</a:t>
            </a:r>
          </a:p>
          <a:p>
            <a:pPr lvl="2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Akademik çalışma sırasında cep telefonunu ayrı bir yerde muhafaza edin</a:t>
            </a:r>
          </a:p>
          <a:p>
            <a:pPr lvl="2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TV saatlerini çalışma planı içinde belirtin</a:t>
            </a:r>
          </a:p>
          <a:p>
            <a:pPr lvl="1"/>
            <a:endParaRPr lang="tr-T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6693"/>
            <a:ext cx="9081190" cy="6674675"/>
          </a:xfrm>
        </p:spPr>
      </p:pic>
    </p:spTree>
    <p:extLst>
      <p:ext uri="{BB962C8B-B14F-4D97-AF65-F5344CB8AC3E}">
        <p14:creationId xmlns:p14="http://schemas.microsoft.com/office/powerpoint/2010/main" val="39739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b="1" dirty="0" smtClean="0"/>
              <a:t>DİNLEDİĞİNİZ İÇİN </a:t>
            </a:r>
            <a:br>
              <a:rPr lang="tr-TR" b="1" dirty="0" smtClean="0"/>
            </a:br>
            <a:r>
              <a:rPr lang="tr-TR" b="1" dirty="0" smtClean="0"/>
              <a:t>TEŞEKKÜR EDERİM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Şişli Rehberlik ve Araştırma Merkezi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36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"/>
            <a:ext cx="9144000" cy="685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2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Çocuklar Neden Ders Çalışmaz</a:t>
            </a:r>
            <a:endParaRPr lang="tr-T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Dersler çok zor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Ders çalışırken bir şey anlamıyorum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Çok sıkıcı / uykum geliyor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Ödevim yok / Ödevlerimi okulda yaptım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Ders çalışmak çok uzun sürüyor</a:t>
            </a:r>
          </a:p>
          <a:p>
            <a:r>
              <a:rPr lang="tr-TR" dirty="0">
                <a:latin typeface="Comic Sans MS" panose="030F0702030302020204" pitchFamily="66" charset="0"/>
              </a:rPr>
              <a:t>Neden ders çalışıyorum ki? / Çalışmasam da </a:t>
            </a:r>
            <a:r>
              <a:rPr lang="tr-TR" dirty="0" smtClean="0">
                <a:latin typeface="Comic Sans MS" panose="030F0702030302020204" pitchFamily="66" charset="0"/>
              </a:rPr>
              <a:t>olur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                                    Sınavlara daha çok var</a:t>
            </a:r>
          </a:p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                                     Annem babam çok üstüme geliyor</a:t>
            </a:r>
          </a:p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                                     Arkadaşlarım da ders çalışmıyor</a:t>
            </a:r>
          </a:p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                                     Benim notlarım çok iyi</a:t>
            </a:r>
          </a:p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                                     Ben dersleri okulda öğreniyorum</a:t>
            </a:r>
          </a:p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                                     Ne yapacağımı bilmiyorum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99" y="1268760"/>
            <a:ext cx="27003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2403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9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Çocuklar Neden Ders Çalışmaz</a:t>
            </a:r>
            <a:endParaRPr lang="tr-T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>
                <a:latin typeface="Comic Sans MS" panose="030F0702030302020204" pitchFamily="66" charset="0"/>
              </a:rPr>
              <a:t>Olumsuz rol modeller edinmiş olabilir</a:t>
            </a:r>
          </a:p>
          <a:p>
            <a:r>
              <a:rPr lang="tr-TR" sz="2200" dirty="0" smtClean="0">
                <a:latin typeface="Comic Sans MS" panose="030F0702030302020204" pitchFamily="66" charset="0"/>
              </a:rPr>
              <a:t>Kendi içinde yaşadığı korkuları, kaygıları, özgüven eksikliği olabilir</a:t>
            </a:r>
          </a:p>
          <a:p>
            <a:r>
              <a:rPr lang="tr-TR" sz="2200" dirty="0" smtClean="0">
                <a:latin typeface="Comic Sans MS" panose="030F0702030302020204" pitchFamily="66" charset="0"/>
              </a:rPr>
              <a:t>Sorumluluk bilinci gelişmemiş olabilir</a:t>
            </a:r>
          </a:p>
          <a:p>
            <a:r>
              <a:rPr lang="tr-TR" sz="2200" dirty="0" smtClean="0">
                <a:latin typeface="Comic Sans MS" panose="030F0702030302020204" pitchFamily="66" charset="0"/>
              </a:rPr>
              <a:t>Zihinsel olarak iyi yetiştirilmemiş olabilir</a:t>
            </a:r>
          </a:p>
          <a:p>
            <a:r>
              <a:rPr lang="tr-TR" sz="2200" dirty="0" smtClean="0">
                <a:latin typeface="Comic Sans MS" panose="030F0702030302020204" pitchFamily="66" charset="0"/>
              </a:rPr>
              <a:t>Akademik yeteneği düşük olabilir</a:t>
            </a:r>
          </a:p>
          <a:p>
            <a:r>
              <a:rPr lang="tr-TR" sz="2200" dirty="0" smtClean="0">
                <a:latin typeface="Comic Sans MS" panose="030F0702030302020204" pitchFamily="66" charset="0"/>
              </a:rPr>
              <a:t>Özel bir durumu olabilir (Öğrenme güçlüğü, dikkat dağınıklığı </a:t>
            </a:r>
            <a:r>
              <a:rPr lang="tr-TR" sz="2200" dirty="0" err="1" smtClean="0">
                <a:latin typeface="Comic Sans MS" panose="030F0702030302020204" pitchFamily="66" charset="0"/>
              </a:rPr>
              <a:t>vb</a:t>
            </a:r>
            <a:r>
              <a:rPr lang="tr-TR" sz="22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tr-TR" sz="2200" dirty="0" smtClean="0">
                <a:latin typeface="Comic Sans MS" panose="030F0702030302020204" pitchFamily="66" charset="0"/>
              </a:rPr>
              <a:t>Hak ettiği saygıyı görmüyor olabilir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535220" cy="26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maslow ihtiyaÃ§lar hiyerarÅisi 7 basama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229600" cy="5904656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Hadi dersine? Ödevini yaptın mı? Bu gün ödevin yok mu? Ödevin yoksa kitap oku.. diye sürekli uyardık,</a:t>
            </a:r>
          </a:p>
          <a:p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Karşımıza alıp konuştuk</a:t>
            </a:r>
          </a:p>
          <a:p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Ders çalışsın diye bilgisayar aldık</a:t>
            </a:r>
          </a:p>
          <a:p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Ders çalışması için ona özel oda yaptık</a:t>
            </a:r>
          </a:p>
          <a:p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Özel masa, sandalye aldık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	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	   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	* Eve misafir kabul etmedik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* Test kitabı, okuma kitabı, yardımcı kitaplar 			hepsini aldık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* Saat dedi! </a:t>
            </a:r>
            <a:r>
              <a:rPr lang="tr-TR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ldık, telefon dedi! aldık, kursa  			gideceğim dedi! yazdırdık, eve özel hoca 			tuttuk…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                        * Kısacası ne dediyse yaptık ama yine de ders 			çalışmıyor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35" y="836712"/>
            <a:ext cx="32403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6" y="3140968"/>
            <a:ext cx="28083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6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91"/>
            <a:ext cx="9144000" cy="6692565"/>
          </a:xfrm>
        </p:spPr>
      </p:pic>
    </p:spTree>
    <p:extLst>
      <p:ext uri="{BB962C8B-B14F-4D97-AF65-F5344CB8AC3E}">
        <p14:creationId xmlns:p14="http://schemas.microsoft.com/office/powerpoint/2010/main" val="31193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yna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1018</TotalTime>
  <Words>806</Words>
  <Application>Microsoft Office PowerPoint</Application>
  <PresentationFormat>Ekran Gösterisi (4:3)</PresentationFormat>
  <Paragraphs>150</Paragraphs>
  <Slides>26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Kaynak</vt:lpstr>
      <vt:lpstr>Merhaba</vt:lpstr>
      <vt:lpstr>PowerPoint Sunusu</vt:lpstr>
      <vt:lpstr>PowerPoint Sunusu</vt:lpstr>
      <vt:lpstr>Çocuklar Neden Ders Çalışmaz</vt:lpstr>
      <vt:lpstr>Çocuklar Neden Ders Çalışmaz</vt:lpstr>
      <vt:lpstr>PowerPoint Sunusu</vt:lpstr>
      <vt:lpstr>PowerPoint Sunusu</vt:lpstr>
      <vt:lpstr>PowerPoint Sunusu</vt:lpstr>
      <vt:lpstr>PowerPoint Sunusu</vt:lpstr>
      <vt:lpstr>PowerPoint Sunusu</vt:lpstr>
      <vt:lpstr>Kararlı Olmak</vt:lpstr>
      <vt:lpstr>Tutarlı Olmak</vt:lpstr>
      <vt:lpstr>Rol Model Olmak</vt:lpstr>
      <vt:lpstr>PowerPoint Sunusu</vt:lpstr>
      <vt:lpstr>Sorumluluk Bilincini Geliştirmek</vt:lpstr>
      <vt:lpstr>Doğru İletişim</vt:lpstr>
      <vt:lpstr>Hedef Belirleme</vt:lpstr>
      <vt:lpstr>PowerPoint Sunusu</vt:lpstr>
      <vt:lpstr>PowerPoint Sunusu</vt:lpstr>
      <vt:lpstr>Plan Hazırlama</vt:lpstr>
      <vt:lpstr>PowerPoint Sunusu</vt:lpstr>
      <vt:lpstr>Ev Ortamı</vt:lpstr>
      <vt:lpstr>Ödül Ceza Sistemi</vt:lpstr>
      <vt:lpstr>Teknoloji Kullanımını Sınırlamak</vt:lpstr>
      <vt:lpstr>PowerPoint Sunusu</vt:lpstr>
      <vt:lpstr>DİNLEDİĞİNİZ İÇİN  TEŞEKKÜR EDERİM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Merhaba</dc:title>
  <dc:creator>ŞİŞLİ RAM</dc:creator>
  <cp:lastModifiedBy>Devrim</cp:lastModifiedBy>
  <cp:revision>79</cp:revision>
  <cp:lastPrinted>2019-02-18T10:31:22Z</cp:lastPrinted>
  <dcterms:created xsi:type="dcterms:W3CDTF">2019-02-15T09:47:33Z</dcterms:created>
  <dcterms:modified xsi:type="dcterms:W3CDTF">2019-03-04T06:54:58Z</dcterms:modified>
</cp:coreProperties>
</file>