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95"/>
  </p:notesMasterIdLst>
  <p:sldIdLst>
    <p:sldId id="256" r:id="rId2"/>
    <p:sldId id="257" r:id="rId3"/>
    <p:sldId id="258" r:id="rId4"/>
    <p:sldId id="259" r:id="rId5"/>
    <p:sldId id="366" r:id="rId6"/>
    <p:sldId id="367" r:id="rId7"/>
    <p:sldId id="368" r:id="rId8"/>
    <p:sldId id="260" r:id="rId9"/>
    <p:sldId id="261" r:id="rId10"/>
    <p:sldId id="345" r:id="rId11"/>
    <p:sldId id="263" r:id="rId12"/>
    <p:sldId id="264" r:id="rId13"/>
    <p:sldId id="382" r:id="rId14"/>
    <p:sldId id="383" r:id="rId15"/>
    <p:sldId id="384" r:id="rId16"/>
    <p:sldId id="274" r:id="rId17"/>
    <p:sldId id="396" r:id="rId18"/>
    <p:sldId id="397" r:id="rId19"/>
    <p:sldId id="398" r:id="rId20"/>
    <p:sldId id="395" r:id="rId21"/>
    <p:sldId id="388" r:id="rId22"/>
    <p:sldId id="271" r:id="rId23"/>
    <p:sldId id="267" r:id="rId24"/>
    <p:sldId id="370" r:id="rId25"/>
    <p:sldId id="275" r:id="rId26"/>
    <p:sldId id="377" r:id="rId27"/>
    <p:sldId id="378" r:id="rId28"/>
    <p:sldId id="391" r:id="rId29"/>
    <p:sldId id="376" r:id="rId30"/>
    <p:sldId id="386" r:id="rId31"/>
    <p:sldId id="387" r:id="rId32"/>
    <p:sldId id="380" r:id="rId33"/>
    <p:sldId id="389" r:id="rId34"/>
    <p:sldId id="348" r:id="rId35"/>
    <p:sldId id="286" r:id="rId36"/>
    <p:sldId id="349" r:id="rId37"/>
    <p:sldId id="287" r:id="rId38"/>
    <p:sldId id="381" r:id="rId39"/>
    <p:sldId id="288" r:id="rId40"/>
    <p:sldId id="289" r:id="rId41"/>
    <p:sldId id="290" r:id="rId42"/>
    <p:sldId id="293" r:id="rId43"/>
    <p:sldId id="374" r:id="rId44"/>
    <p:sldId id="375" r:id="rId45"/>
    <p:sldId id="294" r:id="rId46"/>
    <p:sldId id="373" r:id="rId47"/>
    <p:sldId id="297" r:id="rId48"/>
    <p:sldId id="351" r:id="rId49"/>
    <p:sldId id="307" r:id="rId50"/>
    <p:sldId id="308" r:id="rId51"/>
    <p:sldId id="358" r:id="rId52"/>
    <p:sldId id="313" r:id="rId53"/>
    <p:sldId id="315" r:id="rId54"/>
    <p:sldId id="360" r:id="rId55"/>
    <p:sldId id="317" r:id="rId56"/>
    <p:sldId id="318" r:id="rId57"/>
    <p:sldId id="319" r:id="rId58"/>
    <p:sldId id="320" r:id="rId59"/>
    <p:sldId id="322" r:id="rId60"/>
    <p:sldId id="323" r:id="rId61"/>
    <p:sldId id="324" r:id="rId62"/>
    <p:sldId id="325" r:id="rId63"/>
    <p:sldId id="326" r:id="rId64"/>
    <p:sldId id="327" r:id="rId65"/>
    <p:sldId id="328" r:id="rId66"/>
    <p:sldId id="329" r:id="rId67"/>
    <p:sldId id="361" r:id="rId68"/>
    <p:sldId id="330" r:id="rId69"/>
    <p:sldId id="331" r:id="rId70"/>
    <p:sldId id="332" r:id="rId71"/>
    <p:sldId id="333" r:id="rId72"/>
    <p:sldId id="334" r:id="rId73"/>
    <p:sldId id="362" r:id="rId74"/>
    <p:sldId id="335" r:id="rId75"/>
    <p:sldId id="336" r:id="rId76"/>
    <p:sldId id="337" r:id="rId77"/>
    <p:sldId id="338" r:id="rId78"/>
    <p:sldId id="339" r:id="rId79"/>
    <p:sldId id="399" r:id="rId80"/>
    <p:sldId id="340" r:id="rId81"/>
    <p:sldId id="363" r:id="rId82"/>
    <p:sldId id="341" r:id="rId83"/>
    <p:sldId id="342" r:id="rId84"/>
    <p:sldId id="364" r:id="rId85"/>
    <p:sldId id="343" r:id="rId86"/>
    <p:sldId id="365" r:id="rId87"/>
    <p:sldId id="344" r:id="rId88"/>
    <p:sldId id="400" r:id="rId89"/>
    <p:sldId id="401" r:id="rId90"/>
    <p:sldId id="402" r:id="rId91"/>
    <p:sldId id="379" r:id="rId92"/>
    <p:sldId id="390" r:id="rId93"/>
    <p:sldId id="394" r:id="rId9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CB790A0-E5DE-4777-A099-10593234E77F}">
          <p14:sldIdLst>
            <p14:sldId id="256"/>
            <p14:sldId id="257"/>
            <p14:sldId id="258"/>
            <p14:sldId id="259"/>
            <p14:sldId id="366"/>
            <p14:sldId id="367"/>
            <p14:sldId id="368"/>
            <p14:sldId id="260"/>
            <p14:sldId id="261"/>
            <p14:sldId id="345"/>
            <p14:sldId id="263"/>
            <p14:sldId id="264"/>
            <p14:sldId id="382"/>
            <p14:sldId id="383"/>
            <p14:sldId id="384"/>
            <p14:sldId id="274"/>
            <p14:sldId id="396"/>
            <p14:sldId id="397"/>
            <p14:sldId id="398"/>
            <p14:sldId id="395"/>
            <p14:sldId id="388"/>
            <p14:sldId id="271"/>
            <p14:sldId id="267"/>
            <p14:sldId id="370"/>
            <p14:sldId id="275"/>
            <p14:sldId id="377"/>
            <p14:sldId id="378"/>
            <p14:sldId id="391"/>
            <p14:sldId id="376"/>
            <p14:sldId id="386"/>
            <p14:sldId id="387"/>
            <p14:sldId id="380"/>
            <p14:sldId id="389"/>
            <p14:sldId id="348"/>
            <p14:sldId id="286"/>
            <p14:sldId id="349"/>
            <p14:sldId id="287"/>
            <p14:sldId id="381"/>
            <p14:sldId id="288"/>
            <p14:sldId id="289"/>
            <p14:sldId id="290"/>
            <p14:sldId id="293"/>
            <p14:sldId id="374"/>
            <p14:sldId id="375"/>
            <p14:sldId id="294"/>
            <p14:sldId id="373"/>
            <p14:sldId id="297"/>
            <p14:sldId id="351"/>
            <p14:sldId id="307"/>
            <p14:sldId id="308"/>
            <p14:sldId id="358"/>
            <p14:sldId id="313"/>
            <p14:sldId id="315"/>
            <p14:sldId id="360"/>
            <p14:sldId id="317"/>
            <p14:sldId id="318"/>
            <p14:sldId id="319"/>
            <p14:sldId id="320"/>
            <p14:sldId id="322"/>
            <p14:sldId id="323"/>
            <p14:sldId id="324"/>
            <p14:sldId id="325"/>
            <p14:sldId id="326"/>
            <p14:sldId id="327"/>
            <p14:sldId id="328"/>
            <p14:sldId id="329"/>
            <p14:sldId id="361"/>
            <p14:sldId id="330"/>
            <p14:sldId id="331"/>
            <p14:sldId id="332"/>
            <p14:sldId id="333"/>
            <p14:sldId id="334"/>
            <p14:sldId id="362"/>
            <p14:sldId id="335"/>
            <p14:sldId id="336"/>
            <p14:sldId id="337"/>
            <p14:sldId id="338"/>
            <p14:sldId id="339"/>
            <p14:sldId id="399"/>
            <p14:sldId id="340"/>
            <p14:sldId id="363"/>
            <p14:sldId id="341"/>
            <p14:sldId id="342"/>
            <p14:sldId id="364"/>
            <p14:sldId id="343"/>
            <p14:sldId id="365"/>
            <p14:sldId id="344"/>
          </p14:sldIdLst>
        </p14:section>
        <p14:section name="Başlıksız Bölüm" id="{222DA032-A343-46F3-A80D-2FF5FE6DEF73}">
          <p14:sldIdLst>
            <p14:sldId id="400"/>
            <p14:sldId id="401"/>
            <p14:sldId id="402"/>
            <p14:sldId id="379"/>
            <p14:sldId id="390"/>
            <p14:sldId id="39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74A92"/>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6501" autoAdjust="0"/>
  </p:normalViewPr>
  <p:slideViewPr>
    <p:cSldViewPr>
      <p:cViewPr>
        <p:scale>
          <a:sx n="81" d="100"/>
          <a:sy n="81" d="100"/>
        </p:scale>
        <p:origin x="-1044" y="-330"/>
      </p:cViewPr>
      <p:guideLst>
        <p:guide orient="horz" pos="2160"/>
        <p:guide pos="2880"/>
      </p:guideLst>
    </p:cSldViewPr>
  </p:slideViewPr>
  <p:outlineViewPr>
    <p:cViewPr>
      <p:scale>
        <a:sx n="33" d="100"/>
        <a:sy n="33" d="100"/>
      </p:scale>
      <p:origin x="27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4532D-8246-4E87-B9C8-04853CA20B3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tr-TR"/>
        </a:p>
      </dgm:t>
    </dgm:pt>
    <dgm:pt modelId="{A2DA80B2-AC60-4222-9B97-62C300A53029}">
      <dgm:prSet phldrT="[Metin]"/>
      <dgm:spPr/>
      <dgm:t>
        <a:bodyPr/>
        <a:lstStyle/>
        <a:p>
          <a:r>
            <a:rPr lang="tr-TR" dirty="0" smtClean="0"/>
            <a:t>Orijinal düşünme</a:t>
          </a:r>
          <a:endParaRPr lang="tr-TR" dirty="0"/>
        </a:p>
      </dgm:t>
    </dgm:pt>
    <dgm:pt modelId="{34050514-9B8D-4D6A-A2D0-14A259192CA8}" type="parTrans" cxnId="{15871BA1-090D-4FF7-88E1-EBF731C916B6}">
      <dgm:prSet/>
      <dgm:spPr/>
      <dgm:t>
        <a:bodyPr/>
        <a:lstStyle/>
        <a:p>
          <a:endParaRPr lang="tr-TR"/>
        </a:p>
      </dgm:t>
    </dgm:pt>
    <dgm:pt modelId="{6DB3D891-9590-4C84-92FC-099299DE7633}" type="sibTrans" cxnId="{15871BA1-090D-4FF7-88E1-EBF731C916B6}">
      <dgm:prSet/>
      <dgm:spPr/>
      <dgm:t>
        <a:bodyPr/>
        <a:lstStyle/>
        <a:p>
          <a:r>
            <a:rPr lang="tr-TR" dirty="0" smtClean="0"/>
            <a:t>Akıcı, esnek düşünme</a:t>
          </a:r>
          <a:endParaRPr lang="tr-TR" dirty="0"/>
        </a:p>
      </dgm:t>
    </dgm:pt>
    <dgm:pt modelId="{50E5EE51-DB4A-4278-8112-26C7CCE0BF3C}">
      <dgm:prSet phldrT="[Metin]" phldr="1"/>
      <dgm:spPr/>
      <dgm:t>
        <a:bodyPr/>
        <a:lstStyle/>
        <a:p>
          <a:endParaRPr lang="tr-TR"/>
        </a:p>
      </dgm:t>
    </dgm:pt>
    <dgm:pt modelId="{634BA2DB-BDB4-4E4E-8509-2E0DC8D1055C}" type="parTrans" cxnId="{6C2BAAF3-658C-4EF4-B750-5ECE7E31E5EF}">
      <dgm:prSet/>
      <dgm:spPr/>
      <dgm:t>
        <a:bodyPr/>
        <a:lstStyle/>
        <a:p>
          <a:endParaRPr lang="tr-TR"/>
        </a:p>
      </dgm:t>
    </dgm:pt>
    <dgm:pt modelId="{90B420BC-4E88-46ED-9E80-94F1B32CE698}" type="sibTrans" cxnId="{6C2BAAF3-658C-4EF4-B750-5ECE7E31E5EF}">
      <dgm:prSet/>
      <dgm:spPr/>
      <dgm:t>
        <a:bodyPr/>
        <a:lstStyle/>
        <a:p>
          <a:endParaRPr lang="tr-TR"/>
        </a:p>
      </dgm:t>
    </dgm:pt>
    <dgm:pt modelId="{AA03F186-D589-4990-9C22-7D543F35F1E6}">
      <dgm:prSet phldrT="[Metin]"/>
      <dgm:spPr/>
      <dgm:t>
        <a:bodyPr/>
        <a:lstStyle/>
        <a:p>
          <a:r>
            <a:rPr lang="tr-TR" dirty="0" smtClean="0"/>
            <a:t>Yeni deneyim ve fikirlere açık olma</a:t>
          </a:r>
          <a:endParaRPr lang="tr-TR" dirty="0"/>
        </a:p>
      </dgm:t>
    </dgm:pt>
    <dgm:pt modelId="{D72768C1-15A9-45FD-8EE9-3479E69A623D}" type="parTrans" cxnId="{4E2AC227-91FE-4A53-96EA-3B90BDB61AB4}">
      <dgm:prSet/>
      <dgm:spPr/>
      <dgm:t>
        <a:bodyPr/>
        <a:lstStyle/>
        <a:p>
          <a:endParaRPr lang="tr-TR"/>
        </a:p>
      </dgm:t>
    </dgm:pt>
    <dgm:pt modelId="{84B50D2C-8770-4CE3-99D9-6B0F98156D8E}" type="sibTrans" cxnId="{4E2AC227-91FE-4A53-96EA-3B90BDB61AB4}">
      <dgm:prSet/>
      <dgm:spPr/>
      <dgm:t>
        <a:bodyPr/>
        <a:lstStyle/>
        <a:p>
          <a:r>
            <a:rPr lang="tr-TR" dirty="0" smtClean="0"/>
            <a:t>merak</a:t>
          </a:r>
          <a:endParaRPr lang="tr-TR" dirty="0"/>
        </a:p>
      </dgm:t>
    </dgm:pt>
    <dgm:pt modelId="{76C1D285-4563-4AAB-A6F3-B05DE76F78FD}">
      <dgm:prSet phldrT="[Metin]" phldr="1"/>
      <dgm:spPr/>
      <dgm:t>
        <a:bodyPr/>
        <a:lstStyle/>
        <a:p>
          <a:endParaRPr lang="tr-TR"/>
        </a:p>
      </dgm:t>
    </dgm:pt>
    <dgm:pt modelId="{758A7FDA-E2D7-4C57-ABCE-508C5515F708}" type="parTrans" cxnId="{8BA47A2C-6D0C-4496-A50D-10A4C86B6F60}">
      <dgm:prSet/>
      <dgm:spPr/>
      <dgm:t>
        <a:bodyPr/>
        <a:lstStyle/>
        <a:p>
          <a:endParaRPr lang="tr-TR"/>
        </a:p>
      </dgm:t>
    </dgm:pt>
    <dgm:pt modelId="{FB209AAE-93D4-4193-980C-53F38D0DC49C}" type="sibTrans" cxnId="{8BA47A2C-6D0C-4496-A50D-10A4C86B6F60}">
      <dgm:prSet/>
      <dgm:spPr/>
      <dgm:t>
        <a:bodyPr/>
        <a:lstStyle/>
        <a:p>
          <a:endParaRPr lang="tr-TR"/>
        </a:p>
      </dgm:t>
    </dgm:pt>
    <dgm:pt modelId="{09CC290C-2DA0-4BE0-AF94-19B13CEEBD97}">
      <dgm:prSet phldrT="[Metin]"/>
      <dgm:spPr/>
      <dgm:t>
        <a:bodyPr/>
        <a:lstStyle/>
        <a:p>
          <a:r>
            <a:rPr lang="tr-TR" dirty="0" smtClean="0"/>
            <a:t>Estetik özelliklere duyarlılık</a:t>
          </a:r>
          <a:endParaRPr lang="tr-TR" dirty="0"/>
        </a:p>
      </dgm:t>
    </dgm:pt>
    <dgm:pt modelId="{CD30AA3B-BA8E-4785-92A4-9A088B9246FD}" type="parTrans" cxnId="{5F72D62C-7600-46DF-8040-C649F5121D2D}">
      <dgm:prSet/>
      <dgm:spPr/>
      <dgm:t>
        <a:bodyPr/>
        <a:lstStyle/>
        <a:p>
          <a:endParaRPr lang="tr-TR"/>
        </a:p>
      </dgm:t>
    </dgm:pt>
    <dgm:pt modelId="{83DEFBE8-A130-4660-A416-D46D6939514E}" type="sibTrans" cxnId="{5F72D62C-7600-46DF-8040-C649F5121D2D}">
      <dgm:prSet/>
      <dgm:spPr/>
      <dgm:t>
        <a:bodyPr/>
        <a:lstStyle/>
        <a:p>
          <a:r>
            <a:rPr lang="tr-TR" dirty="0" smtClean="0"/>
            <a:t>Risk alma</a:t>
          </a:r>
          <a:endParaRPr lang="tr-TR" dirty="0"/>
        </a:p>
      </dgm:t>
    </dgm:pt>
    <dgm:pt modelId="{7BB169F9-C6DC-479C-A69C-B71E5DE44CAC}">
      <dgm:prSet phldrT="[Metin]" phldr="1"/>
      <dgm:spPr/>
      <dgm:t>
        <a:bodyPr/>
        <a:lstStyle/>
        <a:p>
          <a:endParaRPr lang="tr-TR"/>
        </a:p>
      </dgm:t>
    </dgm:pt>
    <dgm:pt modelId="{A384A1A9-075E-49F5-B3DA-E7A3709BDBA1}" type="parTrans" cxnId="{932501E6-9B19-41AD-8F9D-8A50BAAF0B9B}">
      <dgm:prSet/>
      <dgm:spPr/>
      <dgm:t>
        <a:bodyPr/>
        <a:lstStyle/>
        <a:p>
          <a:endParaRPr lang="tr-TR"/>
        </a:p>
      </dgm:t>
    </dgm:pt>
    <dgm:pt modelId="{302863CC-69D5-4D3B-887F-E08559A5E7CA}" type="sibTrans" cxnId="{932501E6-9B19-41AD-8F9D-8A50BAAF0B9B}">
      <dgm:prSet/>
      <dgm:spPr/>
      <dgm:t>
        <a:bodyPr/>
        <a:lstStyle/>
        <a:p>
          <a:endParaRPr lang="tr-TR"/>
        </a:p>
      </dgm:t>
    </dgm:pt>
    <dgm:pt modelId="{88EFC9E5-BC22-4B7B-BCBD-C5929B66A281}" type="pres">
      <dgm:prSet presAssocID="{0E64532D-8246-4E87-B9C8-04853CA20B36}" presName="Name0" presStyleCnt="0">
        <dgm:presLayoutVars>
          <dgm:chMax/>
          <dgm:chPref/>
          <dgm:dir/>
          <dgm:animLvl val="lvl"/>
        </dgm:presLayoutVars>
      </dgm:prSet>
      <dgm:spPr/>
      <dgm:t>
        <a:bodyPr/>
        <a:lstStyle/>
        <a:p>
          <a:endParaRPr lang="tr-TR"/>
        </a:p>
      </dgm:t>
    </dgm:pt>
    <dgm:pt modelId="{34A0B03A-1139-4654-811D-8561E7F01C46}" type="pres">
      <dgm:prSet presAssocID="{A2DA80B2-AC60-4222-9B97-62C300A53029}" presName="composite" presStyleCnt="0"/>
      <dgm:spPr/>
    </dgm:pt>
    <dgm:pt modelId="{945F2F6F-0F01-4BCA-8385-810068C03055}" type="pres">
      <dgm:prSet presAssocID="{A2DA80B2-AC60-4222-9B97-62C300A53029}" presName="Parent1" presStyleLbl="node1" presStyleIdx="0" presStyleCnt="6">
        <dgm:presLayoutVars>
          <dgm:chMax val="1"/>
          <dgm:chPref val="1"/>
          <dgm:bulletEnabled val="1"/>
        </dgm:presLayoutVars>
      </dgm:prSet>
      <dgm:spPr/>
      <dgm:t>
        <a:bodyPr/>
        <a:lstStyle/>
        <a:p>
          <a:endParaRPr lang="tr-TR"/>
        </a:p>
      </dgm:t>
    </dgm:pt>
    <dgm:pt modelId="{5E4B11BB-C28F-4E5D-B2AE-0C3A75FD9198}" type="pres">
      <dgm:prSet presAssocID="{A2DA80B2-AC60-4222-9B97-62C300A53029}" presName="Childtext1" presStyleLbl="revTx" presStyleIdx="0" presStyleCnt="3">
        <dgm:presLayoutVars>
          <dgm:chMax val="0"/>
          <dgm:chPref val="0"/>
          <dgm:bulletEnabled val="1"/>
        </dgm:presLayoutVars>
      </dgm:prSet>
      <dgm:spPr/>
      <dgm:t>
        <a:bodyPr/>
        <a:lstStyle/>
        <a:p>
          <a:endParaRPr lang="tr-TR"/>
        </a:p>
      </dgm:t>
    </dgm:pt>
    <dgm:pt modelId="{79895FA4-DAFA-4676-9A88-15D328DD968A}" type="pres">
      <dgm:prSet presAssocID="{A2DA80B2-AC60-4222-9B97-62C300A53029}" presName="BalanceSpacing" presStyleCnt="0"/>
      <dgm:spPr/>
    </dgm:pt>
    <dgm:pt modelId="{AA6811D2-DA61-4D99-B95D-26159FE72597}" type="pres">
      <dgm:prSet presAssocID="{A2DA80B2-AC60-4222-9B97-62C300A53029}" presName="BalanceSpacing1" presStyleCnt="0"/>
      <dgm:spPr/>
    </dgm:pt>
    <dgm:pt modelId="{3D822CDB-DE8F-4726-B576-99907165B0A0}" type="pres">
      <dgm:prSet presAssocID="{6DB3D891-9590-4C84-92FC-099299DE7633}" presName="Accent1Text" presStyleLbl="node1" presStyleIdx="1" presStyleCnt="6" custLinFactNeighborX="1693" custLinFactNeighborY="-17"/>
      <dgm:spPr/>
      <dgm:t>
        <a:bodyPr/>
        <a:lstStyle/>
        <a:p>
          <a:endParaRPr lang="tr-TR"/>
        </a:p>
      </dgm:t>
    </dgm:pt>
    <dgm:pt modelId="{4F4B7DB1-023B-41BD-A6BC-4EB71A3A0644}" type="pres">
      <dgm:prSet presAssocID="{6DB3D891-9590-4C84-92FC-099299DE7633}" presName="spaceBetweenRectangles" presStyleCnt="0"/>
      <dgm:spPr/>
    </dgm:pt>
    <dgm:pt modelId="{D1330CB2-666F-4C60-87B3-644D9819717B}" type="pres">
      <dgm:prSet presAssocID="{AA03F186-D589-4990-9C22-7D543F35F1E6}" presName="composite" presStyleCnt="0"/>
      <dgm:spPr/>
    </dgm:pt>
    <dgm:pt modelId="{75DE7357-2006-47C4-B323-2030BA8A897D}" type="pres">
      <dgm:prSet presAssocID="{AA03F186-D589-4990-9C22-7D543F35F1E6}" presName="Parent1" presStyleLbl="node1" presStyleIdx="2" presStyleCnt="6">
        <dgm:presLayoutVars>
          <dgm:chMax val="1"/>
          <dgm:chPref val="1"/>
          <dgm:bulletEnabled val="1"/>
        </dgm:presLayoutVars>
      </dgm:prSet>
      <dgm:spPr/>
      <dgm:t>
        <a:bodyPr/>
        <a:lstStyle/>
        <a:p>
          <a:endParaRPr lang="tr-TR"/>
        </a:p>
      </dgm:t>
    </dgm:pt>
    <dgm:pt modelId="{F800A7B7-1C37-4419-AA60-978FBA2FAC7A}" type="pres">
      <dgm:prSet presAssocID="{AA03F186-D589-4990-9C22-7D543F35F1E6}" presName="Childtext1" presStyleLbl="revTx" presStyleIdx="1" presStyleCnt="3">
        <dgm:presLayoutVars>
          <dgm:chMax val="0"/>
          <dgm:chPref val="0"/>
          <dgm:bulletEnabled val="1"/>
        </dgm:presLayoutVars>
      </dgm:prSet>
      <dgm:spPr/>
      <dgm:t>
        <a:bodyPr/>
        <a:lstStyle/>
        <a:p>
          <a:endParaRPr lang="tr-TR"/>
        </a:p>
      </dgm:t>
    </dgm:pt>
    <dgm:pt modelId="{ECCF6D76-433D-44F1-901D-95A374D796CA}" type="pres">
      <dgm:prSet presAssocID="{AA03F186-D589-4990-9C22-7D543F35F1E6}" presName="BalanceSpacing" presStyleCnt="0"/>
      <dgm:spPr/>
    </dgm:pt>
    <dgm:pt modelId="{6A0A982C-B86C-4D66-AC01-3F56B3218862}" type="pres">
      <dgm:prSet presAssocID="{AA03F186-D589-4990-9C22-7D543F35F1E6}" presName="BalanceSpacing1" presStyleCnt="0"/>
      <dgm:spPr/>
    </dgm:pt>
    <dgm:pt modelId="{EE703970-F6F5-4315-A6E9-7F9F2D628306}" type="pres">
      <dgm:prSet presAssocID="{84B50D2C-8770-4CE3-99D9-6B0F98156D8E}" presName="Accent1Text" presStyleLbl="node1" presStyleIdx="3" presStyleCnt="6"/>
      <dgm:spPr/>
      <dgm:t>
        <a:bodyPr/>
        <a:lstStyle/>
        <a:p>
          <a:endParaRPr lang="tr-TR"/>
        </a:p>
      </dgm:t>
    </dgm:pt>
    <dgm:pt modelId="{D5858054-C0D2-4225-9931-C40C2137D306}" type="pres">
      <dgm:prSet presAssocID="{84B50D2C-8770-4CE3-99D9-6B0F98156D8E}" presName="spaceBetweenRectangles" presStyleCnt="0"/>
      <dgm:spPr/>
    </dgm:pt>
    <dgm:pt modelId="{C6F94255-6E20-447D-8B14-142C3C7AD262}" type="pres">
      <dgm:prSet presAssocID="{09CC290C-2DA0-4BE0-AF94-19B13CEEBD97}" presName="composite" presStyleCnt="0"/>
      <dgm:spPr/>
    </dgm:pt>
    <dgm:pt modelId="{8E964187-FEF1-4B43-93FE-800630800BB2}" type="pres">
      <dgm:prSet presAssocID="{09CC290C-2DA0-4BE0-AF94-19B13CEEBD97}" presName="Parent1" presStyleLbl="node1" presStyleIdx="4" presStyleCnt="6">
        <dgm:presLayoutVars>
          <dgm:chMax val="1"/>
          <dgm:chPref val="1"/>
          <dgm:bulletEnabled val="1"/>
        </dgm:presLayoutVars>
      </dgm:prSet>
      <dgm:spPr/>
      <dgm:t>
        <a:bodyPr/>
        <a:lstStyle/>
        <a:p>
          <a:endParaRPr lang="tr-TR"/>
        </a:p>
      </dgm:t>
    </dgm:pt>
    <dgm:pt modelId="{6BEA1B61-A161-4177-B786-E79F06C46424}" type="pres">
      <dgm:prSet presAssocID="{09CC290C-2DA0-4BE0-AF94-19B13CEEBD97}" presName="Childtext1" presStyleLbl="revTx" presStyleIdx="2" presStyleCnt="3">
        <dgm:presLayoutVars>
          <dgm:chMax val="0"/>
          <dgm:chPref val="0"/>
          <dgm:bulletEnabled val="1"/>
        </dgm:presLayoutVars>
      </dgm:prSet>
      <dgm:spPr/>
      <dgm:t>
        <a:bodyPr/>
        <a:lstStyle/>
        <a:p>
          <a:endParaRPr lang="tr-TR"/>
        </a:p>
      </dgm:t>
    </dgm:pt>
    <dgm:pt modelId="{6956DAD4-2FD9-4C14-8145-700CF9663C7B}" type="pres">
      <dgm:prSet presAssocID="{09CC290C-2DA0-4BE0-AF94-19B13CEEBD97}" presName="BalanceSpacing" presStyleCnt="0"/>
      <dgm:spPr/>
    </dgm:pt>
    <dgm:pt modelId="{9FBFB986-7802-4452-80A2-5577C7C93CF7}" type="pres">
      <dgm:prSet presAssocID="{09CC290C-2DA0-4BE0-AF94-19B13CEEBD97}" presName="BalanceSpacing1" presStyleCnt="0"/>
      <dgm:spPr/>
    </dgm:pt>
    <dgm:pt modelId="{70D9F51D-7ACA-4BB4-9DEF-DA9D0C33D191}" type="pres">
      <dgm:prSet presAssocID="{83DEFBE8-A130-4660-A416-D46D6939514E}" presName="Accent1Text" presStyleLbl="node1" presStyleIdx="5" presStyleCnt="6"/>
      <dgm:spPr/>
      <dgm:t>
        <a:bodyPr/>
        <a:lstStyle/>
        <a:p>
          <a:endParaRPr lang="tr-TR"/>
        </a:p>
      </dgm:t>
    </dgm:pt>
  </dgm:ptLst>
  <dgm:cxnLst>
    <dgm:cxn modelId="{5F72D62C-7600-46DF-8040-C649F5121D2D}" srcId="{0E64532D-8246-4E87-B9C8-04853CA20B36}" destId="{09CC290C-2DA0-4BE0-AF94-19B13CEEBD97}" srcOrd="2" destOrd="0" parTransId="{CD30AA3B-BA8E-4785-92A4-9A088B9246FD}" sibTransId="{83DEFBE8-A130-4660-A416-D46D6939514E}"/>
    <dgm:cxn modelId="{22CC3A31-DF92-4033-ACAA-911AA5601778}" type="presOf" srcId="{6DB3D891-9590-4C84-92FC-099299DE7633}" destId="{3D822CDB-DE8F-4726-B576-99907165B0A0}" srcOrd="0" destOrd="0" presId="urn:microsoft.com/office/officeart/2008/layout/AlternatingHexagons"/>
    <dgm:cxn modelId="{200AA4CE-86A2-4CBC-894E-8F31009D76A1}" type="presOf" srcId="{0E64532D-8246-4E87-B9C8-04853CA20B36}" destId="{88EFC9E5-BC22-4B7B-BCBD-C5929B66A281}" srcOrd="0" destOrd="0" presId="urn:microsoft.com/office/officeart/2008/layout/AlternatingHexagons"/>
    <dgm:cxn modelId="{15871BA1-090D-4FF7-88E1-EBF731C916B6}" srcId="{0E64532D-8246-4E87-B9C8-04853CA20B36}" destId="{A2DA80B2-AC60-4222-9B97-62C300A53029}" srcOrd="0" destOrd="0" parTransId="{34050514-9B8D-4D6A-A2D0-14A259192CA8}" sibTransId="{6DB3D891-9590-4C84-92FC-099299DE7633}"/>
    <dgm:cxn modelId="{03B3B394-5095-4C52-9551-CF891F7B21D1}" type="presOf" srcId="{84B50D2C-8770-4CE3-99D9-6B0F98156D8E}" destId="{EE703970-F6F5-4315-A6E9-7F9F2D628306}" srcOrd="0" destOrd="0" presId="urn:microsoft.com/office/officeart/2008/layout/AlternatingHexagons"/>
    <dgm:cxn modelId="{1E5AF4A2-4651-43FE-B64E-4FD30883E449}" type="presOf" srcId="{AA03F186-D589-4990-9C22-7D543F35F1E6}" destId="{75DE7357-2006-47C4-B323-2030BA8A897D}" srcOrd="0" destOrd="0" presId="urn:microsoft.com/office/officeart/2008/layout/AlternatingHexagons"/>
    <dgm:cxn modelId="{30C1F978-ED42-453E-A60F-E2CF5311FCF8}" type="presOf" srcId="{83DEFBE8-A130-4660-A416-D46D6939514E}" destId="{70D9F51D-7ACA-4BB4-9DEF-DA9D0C33D191}" srcOrd="0" destOrd="0" presId="urn:microsoft.com/office/officeart/2008/layout/AlternatingHexagons"/>
    <dgm:cxn modelId="{4E2AC227-91FE-4A53-96EA-3B90BDB61AB4}" srcId="{0E64532D-8246-4E87-B9C8-04853CA20B36}" destId="{AA03F186-D589-4990-9C22-7D543F35F1E6}" srcOrd="1" destOrd="0" parTransId="{D72768C1-15A9-45FD-8EE9-3479E69A623D}" sibTransId="{84B50D2C-8770-4CE3-99D9-6B0F98156D8E}"/>
    <dgm:cxn modelId="{BE9C0BF5-CD01-4C3D-A081-6C56539FEA8F}" type="presOf" srcId="{A2DA80B2-AC60-4222-9B97-62C300A53029}" destId="{945F2F6F-0F01-4BCA-8385-810068C03055}" srcOrd="0" destOrd="0" presId="urn:microsoft.com/office/officeart/2008/layout/AlternatingHexagons"/>
    <dgm:cxn modelId="{932501E6-9B19-41AD-8F9D-8A50BAAF0B9B}" srcId="{09CC290C-2DA0-4BE0-AF94-19B13CEEBD97}" destId="{7BB169F9-C6DC-479C-A69C-B71E5DE44CAC}" srcOrd="0" destOrd="0" parTransId="{A384A1A9-075E-49F5-B3DA-E7A3709BDBA1}" sibTransId="{302863CC-69D5-4D3B-887F-E08559A5E7CA}"/>
    <dgm:cxn modelId="{E0DB9880-5615-47DC-A69D-E18556342B5D}" type="presOf" srcId="{09CC290C-2DA0-4BE0-AF94-19B13CEEBD97}" destId="{8E964187-FEF1-4B43-93FE-800630800BB2}" srcOrd="0" destOrd="0" presId="urn:microsoft.com/office/officeart/2008/layout/AlternatingHexagons"/>
    <dgm:cxn modelId="{6C2BAAF3-658C-4EF4-B750-5ECE7E31E5EF}" srcId="{A2DA80B2-AC60-4222-9B97-62C300A53029}" destId="{50E5EE51-DB4A-4278-8112-26C7CCE0BF3C}" srcOrd="0" destOrd="0" parTransId="{634BA2DB-BDB4-4E4E-8509-2E0DC8D1055C}" sibTransId="{90B420BC-4E88-46ED-9E80-94F1B32CE698}"/>
    <dgm:cxn modelId="{EF64AF2A-6F7C-42D6-A627-13C60C39C0B4}" type="presOf" srcId="{7BB169F9-C6DC-479C-A69C-B71E5DE44CAC}" destId="{6BEA1B61-A161-4177-B786-E79F06C46424}" srcOrd="0" destOrd="0" presId="urn:microsoft.com/office/officeart/2008/layout/AlternatingHexagons"/>
    <dgm:cxn modelId="{BC595795-D5B4-4D4C-9C48-FB7ADEAA46D0}" type="presOf" srcId="{50E5EE51-DB4A-4278-8112-26C7CCE0BF3C}" destId="{5E4B11BB-C28F-4E5D-B2AE-0C3A75FD9198}" srcOrd="0" destOrd="0" presId="urn:microsoft.com/office/officeart/2008/layout/AlternatingHexagons"/>
    <dgm:cxn modelId="{8BA47A2C-6D0C-4496-A50D-10A4C86B6F60}" srcId="{AA03F186-D589-4990-9C22-7D543F35F1E6}" destId="{76C1D285-4563-4AAB-A6F3-B05DE76F78FD}" srcOrd="0" destOrd="0" parTransId="{758A7FDA-E2D7-4C57-ABCE-508C5515F708}" sibTransId="{FB209AAE-93D4-4193-980C-53F38D0DC49C}"/>
    <dgm:cxn modelId="{DE22FF22-5F76-40AD-912F-E284FCBA6DBE}" type="presOf" srcId="{76C1D285-4563-4AAB-A6F3-B05DE76F78FD}" destId="{F800A7B7-1C37-4419-AA60-978FBA2FAC7A}" srcOrd="0" destOrd="0" presId="urn:microsoft.com/office/officeart/2008/layout/AlternatingHexagons"/>
    <dgm:cxn modelId="{17F44647-FD1E-4108-9F8C-BF2CDCB6FA96}" type="presParOf" srcId="{88EFC9E5-BC22-4B7B-BCBD-C5929B66A281}" destId="{34A0B03A-1139-4654-811D-8561E7F01C46}" srcOrd="0" destOrd="0" presId="urn:microsoft.com/office/officeart/2008/layout/AlternatingHexagons"/>
    <dgm:cxn modelId="{0239711B-CA65-45CF-B819-EF514B718E58}" type="presParOf" srcId="{34A0B03A-1139-4654-811D-8561E7F01C46}" destId="{945F2F6F-0F01-4BCA-8385-810068C03055}" srcOrd="0" destOrd="0" presId="urn:microsoft.com/office/officeart/2008/layout/AlternatingHexagons"/>
    <dgm:cxn modelId="{DEF99050-FD74-4EBB-8557-1357C2EF702E}" type="presParOf" srcId="{34A0B03A-1139-4654-811D-8561E7F01C46}" destId="{5E4B11BB-C28F-4E5D-B2AE-0C3A75FD9198}" srcOrd="1" destOrd="0" presId="urn:microsoft.com/office/officeart/2008/layout/AlternatingHexagons"/>
    <dgm:cxn modelId="{B13C65D2-03EF-471B-96B6-833042123D5C}" type="presParOf" srcId="{34A0B03A-1139-4654-811D-8561E7F01C46}" destId="{79895FA4-DAFA-4676-9A88-15D328DD968A}" srcOrd="2" destOrd="0" presId="urn:microsoft.com/office/officeart/2008/layout/AlternatingHexagons"/>
    <dgm:cxn modelId="{F3318E92-0BAD-4D94-9B69-2C7B91D9E0E8}" type="presParOf" srcId="{34A0B03A-1139-4654-811D-8561E7F01C46}" destId="{AA6811D2-DA61-4D99-B95D-26159FE72597}" srcOrd="3" destOrd="0" presId="urn:microsoft.com/office/officeart/2008/layout/AlternatingHexagons"/>
    <dgm:cxn modelId="{F878A574-C008-4D6B-900E-FD1C7092B2A5}" type="presParOf" srcId="{34A0B03A-1139-4654-811D-8561E7F01C46}" destId="{3D822CDB-DE8F-4726-B576-99907165B0A0}" srcOrd="4" destOrd="0" presId="urn:microsoft.com/office/officeart/2008/layout/AlternatingHexagons"/>
    <dgm:cxn modelId="{461DA5A2-8285-4036-ACFA-8E6DF69FACE1}" type="presParOf" srcId="{88EFC9E5-BC22-4B7B-BCBD-C5929B66A281}" destId="{4F4B7DB1-023B-41BD-A6BC-4EB71A3A0644}" srcOrd="1" destOrd="0" presId="urn:microsoft.com/office/officeart/2008/layout/AlternatingHexagons"/>
    <dgm:cxn modelId="{6ECE9119-2D3A-44D9-B4AF-1A34077EBB5A}" type="presParOf" srcId="{88EFC9E5-BC22-4B7B-BCBD-C5929B66A281}" destId="{D1330CB2-666F-4C60-87B3-644D9819717B}" srcOrd="2" destOrd="0" presId="urn:microsoft.com/office/officeart/2008/layout/AlternatingHexagons"/>
    <dgm:cxn modelId="{9C75590A-02C1-4DF5-BA3A-EF8A2F620C7B}" type="presParOf" srcId="{D1330CB2-666F-4C60-87B3-644D9819717B}" destId="{75DE7357-2006-47C4-B323-2030BA8A897D}" srcOrd="0" destOrd="0" presId="urn:microsoft.com/office/officeart/2008/layout/AlternatingHexagons"/>
    <dgm:cxn modelId="{F9FEF9D9-72BA-4B6E-BF8F-A23CBDACFA72}" type="presParOf" srcId="{D1330CB2-666F-4C60-87B3-644D9819717B}" destId="{F800A7B7-1C37-4419-AA60-978FBA2FAC7A}" srcOrd="1" destOrd="0" presId="urn:microsoft.com/office/officeart/2008/layout/AlternatingHexagons"/>
    <dgm:cxn modelId="{993E8DB4-8486-44CD-8DB0-1514F6962F1F}" type="presParOf" srcId="{D1330CB2-666F-4C60-87B3-644D9819717B}" destId="{ECCF6D76-433D-44F1-901D-95A374D796CA}" srcOrd="2" destOrd="0" presId="urn:microsoft.com/office/officeart/2008/layout/AlternatingHexagons"/>
    <dgm:cxn modelId="{C4894901-B77A-49DD-BB9F-BC2F637105CB}" type="presParOf" srcId="{D1330CB2-666F-4C60-87B3-644D9819717B}" destId="{6A0A982C-B86C-4D66-AC01-3F56B3218862}" srcOrd="3" destOrd="0" presId="urn:microsoft.com/office/officeart/2008/layout/AlternatingHexagons"/>
    <dgm:cxn modelId="{DF824B7E-75E6-48E1-A6F3-AC5993637A6B}" type="presParOf" srcId="{D1330CB2-666F-4C60-87B3-644D9819717B}" destId="{EE703970-F6F5-4315-A6E9-7F9F2D628306}" srcOrd="4" destOrd="0" presId="urn:microsoft.com/office/officeart/2008/layout/AlternatingHexagons"/>
    <dgm:cxn modelId="{39204F07-99B1-4A4E-AA66-A35B55621BF0}" type="presParOf" srcId="{88EFC9E5-BC22-4B7B-BCBD-C5929B66A281}" destId="{D5858054-C0D2-4225-9931-C40C2137D306}" srcOrd="3" destOrd="0" presId="urn:microsoft.com/office/officeart/2008/layout/AlternatingHexagons"/>
    <dgm:cxn modelId="{86DFC2C1-77C0-4977-B989-6E5C1776C1E2}" type="presParOf" srcId="{88EFC9E5-BC22-4B7B-BCBD-C5929B66A281}" destId="{C6F94255-6E20-447D-8B14-142C3C7AD262}" srcOrd="4" destOrd="0" presId="urn:microsoft.com/office/officeart/2008/layout/AlternatingHexagons"/>
    <dgm:cxn modelId="{CEA3DD9B-5B81-4DDB-8036-B96C4BC83C5F}" type="presParOf" srcId="{C6F94255-6E20-447D-8B14-142C3C7AD262}" destId="{8E964187-FEF1-4B43-93FE-800630800BB2}" srcOrd="0" destOrd="0" presId="urn:microsoft.com/office/officeart/2008/layout/AlternatingHexagons"/>
    <dgm:cxn modelId="{67D89FD4-F3D5-41F8-9C23-41F0540EFC83}" type="presParOf" srcId="{C6F94255-6E20-447D-8B14-142C3C7AD262}" destId="{6BEA1B61-A161-4177-B786-E79F06C46424}" srcOrd="1" destOrd="0" presId="urn:microsoft.com/office/officeart/2008/layout/AlternatingHexagons"/>
    <dgm:cxn modelId="{318DDECE-96A2-40DB-B249-755CFDD89858}" type="presParOf" srcId="{C6F94255-6E20-447D-8B14-142C3C7AD262}" destId="{6956DAD4-2FD9-4C14-8145-700CF9663C7B}" srcOrd="2" destOrd="0" presId="urn:microsoft.com/office/officeart/2008/layout/AlternatingHexagons"/>
    <dgm:cxn modelId="{58C9B4E9-FE77-4075-94C4-856A708064B9}" type="presParOf" srcId="{C6F94255-6E20-447D-8B14-142C3C7AD262}" destId="{9FBFB986-7802-4452-80A2-5577C7C93CF7}" srcOrd="3" destOrd="0" presId="urn:microsoft.com/office/officeart/2008/layout/AlternatingHexagons"/>
    <dgm:cxn modelId="{E39AC78D-3431-4D8F-A047-790EF63E655F}" type="presParOf" srcId="{C6F94255-6E20-447D-8B14-142C3C7AD262}" destId="{70D9F51D-7ACA-4BB4-9DEF-DA9D0C33D19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CEF7B-65E5-48FC-AB0A-DF5064A6A742}" type="doc">
      <dgm:prSet loTypeId="urn:microsoft.com/office/officeart/2008/layout/AlternatingHexagons" loCatId="list" qsTypeId="urn:microsoft.com/office/officeart/2005/8/quickstyle/3d2" qsCatId="3D" csTypeId="urn:microsoft.com/office/officeart/2005/8/colors/colorful1" csCatId="colorful" phldr="1"/>
      <dgm:spPr/>
      <dgm:t>
        <a:bodyPr/>
        <a:lstStyle/>
        <a:p>
          <a:endParaRPr lang="tr-TR"/>
        </a:p>
      </dgm:t>
    </dgm:pt>
    <dgm:pt modelId="{F005BD9B-DBA9-4151-BF4F-849B8873AA82}">
      <dgm:prSet phldrT="[Metin]"/>
      <dgm:spPr/>
      <dgm:t>
        <a:bodyPr/>
        <a:lstStyle/>
        <a:p>
          <a:r>
            <a:rPr lang="tr-TR" dirty="0" smtClean="0"/>
            <a:t>Çevre </a:t>
          </a:r>
          <a:endParaRPr lang="tr-TR" dirty="0"/>
        </a:p>
      </dgm:t>
    </dgm:pt>
    <dgm:pt modelId="{F5FA4C36-CAE2-4823-8C10-0F18D88AA0C1}" type="parTrans" cxnId="{B5E69750-F991-47DE-BC0F-938211D30E8D}">
      <dgm:prSet/>
      <dgm:spPr/>
      <dgm:t>
        <a:bodyPr/>
        <a:lstStyle/>
        <a:p>
          <a:endParaRPr lang="tr-TR"/>
        </a:p>
      </dgm:t>
    </dgm:pt>
    <dgm:pt modelId="{128573AF-D738-46DA-8D39-68E416099CDC}" type="sibTrans" cxnId="{B5E69750-F991-47DE-BC0F-938211D30E8D}">
      <dgm:prSet/>
      <dgm:spPr/>
      <dgm:t>
        <a:bodyPr/>
        <a:lstStyle/>
        <a:p>
          <a:r>
            <a:rPr lang="tr-TR" dirty="0" smtClean="0"/>
            <a:t>Zeka </a:t>
          </a:r>
          <a:endParaRPr lang="tr-TR" dirty="0"/>
        </a:p>
      </dgm:t>
    </dgm:pt>
    <dgm:pt modelId="{DF2720F4-53C7-442A-B679-8B16C2DED175}">
      <dgm:prSet phldrT="[Metin]" phldr="1"/>
      <dgm:spPr/>
      <dgm:t>
        <a:bodyPr/>
        <a:lstStyle/>
        <a:p>
          <a:endParaRPr lang="tr-TR"/>
        </a:p>
      </dgm:t>
    </dgm:pt>
    <dgm:pt modelId="{9CE83B61-A201-43E8-8AD7-304A8D327D77}" type="parTrans" cxnId="{4D6A8AB6-87CF-4B03-99BB-D194B027FEB0}">
      <dgm:prSet/>
      <dgm:spPr/>
      <dgm:t>
        <a:bodyPr/>
        <a:lstStyle/>
        <a:p>
          <a:endParaRPr lang="tr-TR"/>
        </a:p>
      </dgm:t>
    </dgm:pt>
    <dgm:pt modelId="{A8DE8BA5-5254-4958-B572-C45F1967E1AD}" type="sibTrans" cxnId="{4D6A8AB6-87CF-4B03-99BB-D194B027FEB0}">
      <dgm:prSet/>
      <dgm:spPr/>
      <dgm:t>
        <a:bodyPr/>
        <a:lstStyle/>
        <a:p>
          <a:endParaRPr lang="tr-TR"/>
        </a:p>
      </dgm:t>
    </dgm:pt>
    <dgm:pt modelId="{EE108EB2-B63E-4406-A04B-C2D60D6CBE84}">
      <dgm:prSet phldrT="[Metin]"/>
      <dgm:spPr/>
      <dgm:t>
        <a:bodyPr/>
        <a:lstStyle/>
        <a:p>
          <a:r>
            <a:rPr lang="tr-TR" dirty="0" smtClean="0"/>
            <a:t>Okul </a:t>
          </a:r>
          <a:endParaRPr lang="tr-TR" dirty="0"/>
        </a:p>
      </dgm:t>
    </dgm:pt>
    <dgm:pt modelId="{9DE2539A-308A-4C35-AD1F-24448F918A71}" type="parTrans" cxnId="{C68064E2-5C9A-403A-9E98-17069CC99169}">
      <dgm:prSet/>
      <dgm:spPr/>
      <dgm:t>
        <a:bodyPr/>
        <a:lstStyle/>
        <a:p>
          <a:endParaRPr lang="tr-TR"/>
        </a:p>
      </dgm:t>
    </dgm:pt>
    <dgm:pt modelId="{1AAB8056-A53F-429B-97AB-F71F8A60BBFD}" type="sibTrans" cxnId="{C68064E2-5C9A-403A-9E98-17069CC99169}">
      <dgm:prSet/>
      <dgm:spPr/>
      <dgm:t>
        <a:bodyPr/>
        <a:lstStyle/>
        <a:p>
          <a:r>
            <a:rPr lang="tr-TR" dirty="0" smtClean="0"/>
            <a:t>Cinsiyet </a:t>
          </a:r>
          <a:endParaRPr lang="tr-TR" dirty="0"/>
        </a:p>
      </dgm:t>
    </dgm:pt>
    <dgm:pt modelId="{04CC764D-37E2-4418-A914-E6F4CADC9F65}">
      <dgm:prSet phldrT="[Metin]" phldr="1"/>
      <dgm:spPr/>
      <dgm:t>
        <a:bodyPr/>
        <a:lstStyle/>
        <a:p>
          <a:endParaRPr lang="tr-TR"/>
        </a:p>
      </dgm:t>
    </dgm:pt>
    <dgm:pt modelId="{A2AC0CC7-834E-429F-85DE-DC68B7E7F3F3}" type="parTrans" cxnId="{9CC605FA-B293-4D6C-9D8E-B1457D31761F}">
      <dgm:prSet/>
      <dgm:spPr/>
      <dgm:t>
        <a:bodyPr/>
        <a:lstStyle/>
        <a:p>
          <a:endParaRPr lang="tr-TR"/>
        </a:p>
      </dgm:t>
    </dgm:pt>
    <dgm:pt modelId="{CF175440-4909-4340-8948-2DBD45DEF039}" type="sibTrans" cxnId="{9CC605FA-B293-4D6C-9D8E-B1457D31761F}">
      <dgm:prSet/>
      <dgm:spPr/>
      <dgm:t>
        <a:bodyPr/>
        <a:lstStyle/>
        <a:p>
          <a:endParaRPr lang="tr-TR"/>
        </a:p>
      </dgm:t>
    </dgm:pt>
    <dgm:pt modelId="{F6D616A0-E7FD-409F-8B27-82D3B6B7D8FD}">
      <dgm:prSet phldrT="[Metin]"/>
      <dgm:spPr/>
      <dgm:t>
        <a:bodyPr/>
        <a:lstStyle/>
        <a:p>
          <a:r>
            <a:rPr lang="tr-TR" dirty="0" smtClean="0"/>
            <a:t>Yaş </a:t>
          </a:r>
          <a:endParaRPr lang="tr-TR" dirty="0"/>
        </a:p>
      </dgm:t>
    </dgm:pt>
    <dgm:pt modelId="{2969AE2F-AB19-4D55-BBAF-1A53845E509E}" type="parTrans" cxnId="{27D6EDCB-D90E-418E-A51D-DC5AB9E61C6F}">
      <dgm:prSet/>
      <dgm:spPr/>
      <dgm:t>
        <a:bodyPr/>
        <a:lstStyle/>
        <a:p>
          <a:endParaRPr lang="tr-TR"/>
        </a:p>
      </dgm:t>
    </dgm:pt>
    <dgm:pt modelId="{91E3A64F-E0B3-4266-9A6B-AEFAC565DD24}" type="sibTrans" cxnId="{27D6EDCB-D90E-418E-A51D-DC5AB9E61C6F}">
      <dgm:prSet/>
      <dgm:spPr/>
      <dgm:t>
        <a:bodyPr/>
        <a:lstStyle/>
        <a:p>
          <a:r>
            <a:rPr lang="tr-TR" dirty="0" smtClean="0"/>
            <a:t>Aile </a:t>
          </a:r>
          <a:endParaRPr lang="tr-TR" dirty="0"/>
        </a:p>
      </dgm:t>
    </dgm:pt>
    <dgm:pt modelId="{25F41B4E-B0CA-483F-8886-6C386177A122}">
      <dgm:prSet phldrT="[Metin]" phldr="1"/>
      <dgm:spPr/>
      <dgm:t>
        <a:bodyPr/>
        <a:lstStyle/>
        <a:p>
          <a:endParaRPr lang="tr-TR"/>
        </a:p>
      </dgm:t>
    </dgm:pt>
    <dgm:pt modelId="{A04E11F6-6DA6-4FC3-A519-865170C236A4}" type="parTrans" cxnId="{68AEFA30-58EC-479B-869F-763A80EB05D1}">
      <dgm:prSet/>
      <dgm:spPr/>
      <dgm:t>
        <a:bodyPr/>
        <a:lstStyle/>
        <a:p>
          <a:endParaRPr lang="tr-TR"/>
        </a:p>
      </dgm:t>
    </dgm:pt>
    <dgm:pt modelId="{9DD27A96-1431-4906-8D73-468AFEA4DBD1}" type="sibTrans" cxnId="{68AEFA30-58EC-479B-869F-763A80EB05D1}">
      <dgm:prSet/>
      <dgm:spPr/>
      <dgm:t>
        <a:bodyPr/>
        <a:lstStyle/>
        <a:p>
          <a:endParaRPr lang="tr-TR"/>
        </a:p>
      </dgm:t>
    </dgm:pt>
    <dgm:pt modelId="{A7672A35-1E90-4AE3-A7AC-F1CE940514E5}" type="pres">
      <dgm:prSet presAssocID="{EBACEF7B-65E5-48FC-AB0A-DF5064A6A742}" presName="Name0" presStyleCnt="0">
        <dgm:presLayoutVars>
          <dgm:chMax/>
          <dgm:chPref/>
          <dgm:dir/>
          <dgm:animLvl val="lvl"/>
        </dgm:presLayoutVars>
      </dgm:prSet>
      <dgm:spPr/>
      <dgm:t>
        <a:bodyPr/>
        <a:lstStyle/>
        <a:p>
          <a:endParaRPr lang="tr-TR"/>
        </a:p>
      </dgm:t>
    </dgm:pt>
    <dgm:pt modelId="{771CC387-176B-4201-832C-0A3E4EDFB588}" type="pres">
      <dgm:prSet presAssocID="{F005BD9B-DBA9-4151-BF4F-849B8873AA82}" presName="composite" presStyleCnt="0"/>
      <dgm:spPr/>
    </dgm:pt>
    <dgm:pt modelId="{DDC59D3D-B532-4049-9750-1D6527F74F9D}" type="pres">
      <dgm:prSet presAssocID="{F005BD9B-DBA9-4151-BF4F-849B8873AA82}" presName="Parent1" presStyleLbl="node1" presStyleIdx="0" presStyleCnt="6" custLinFactNeighborX="-3483" custLinFactNeighborY="1607">
        <dgm:presLayoutVars>
          <dgm:chMax val="1"/>
          <dgm:chPref val="1"/>
          <dgm:bulletEnabled val="1"/>
        </dgm:presLayoutVars>
      </dgm:prSet>
      <dgm:spPr/>
      <dgm:t>
        <a:bodyPr/>
        <a:lstStyle/>
        <a:p>
          <a:endParaRPr lang="tr-TR"/>
        </a:p>
      </dgm:t>
    </dgm:pt>
    <dgm:pt modelId="{A8938112-96CA-4281-94D5-3B3AEF246EA6}" type="pres">
      <dgm:prSet presAssocID="{F005BD9B-DBA9-4151-BF4F-849B8873AA82}" presName="Childtext1" presStyleLbl="revTx" presStyleIdx="0" presStyleCnt="3">
        <dgm:presLayoutVars>
          <dgm:chMax val="0"/>
          <dgm:chPref val="0"/>
          <dgm:bulletEnabled val="1"/>
        </dgm:presLayoutVars>
      </dgm:prSet>
      <dgm:spPr/>
      <dgm:t>
        <a:bodyPr/>
        <a:lstStyle/>
        <a:p>
          <a:endParaRPr lang="tr-TR"/>
        </a:p>
      </dgm:t>
    </dgm:pt>
    <dgm:pt modelId="{CF3D720C-608A-47B2-8674-65643FB5ECD4}" type="pres">
      <dgm:prSet presAssocID="{F005BD9B-DBA9-4151-BF4F-849B8873AA82}" presName="BalanceSpacing" presStyleCnt="0"/>
      <dgm:spPr/>
    </dgm:pt>
    <dgm:pt modelId="{D9C9B5EE-EBF1-4086-AD45-9FA976CD84A4}" type="pres">
      <dgm:prSet presAssocID="{F005BD9B-DBA9-4151-BF4F-849B8873AA82}" presName="BalanceSpacing1" presStyleCnt="0"/>
      <dgm:spPr/>
    </dgm:pt>
    <dgm:pt modelId="{A6AFDC74-24B5-49B8-9B22-B25FDCB7A02F}" type="pres">
      <dgm:prSet presAssocID="{128573AF-D738-46DA-8D39-68E416099CDC}" presName="Accent1Text" presStyleLbl="node1" presStyleIdx="1" presStyleCnt="6"/>
      <dgm:spPr/>
      <dgm:t>
        <a:bodyPr/>
        <a:lstStyle/>
        <a:p>
          <a:endParaRPr lang="tr-TR"/>
        </a:p>
      </dgm:t>
    </dgm:pt>
    <dgm:pt modelId="{065ED73C-B6D4-4845-9C54-8AD879A0307C}" type="pres">
      <dgm:prSet presAssocID="{128573AF-D738-46DA-8D39-68E416099CDC}" presName="spaceBetweenRectangles" presStyleCnt="0"/>
      <dgm:spPr/>
    </dgm:pt>
    <dgm:pt modelId="{9B63CDFB-D408-45CA-97EA-CCA18E79A916}" type="pres">
      <dgm:prSet presAssocID="{EE108EB2-B63E-4406-A04B-C2D60D6CBE84}" presName="composite" presStyleCnt="0"/>
      <dgm:spPr/>
    </dgm:pt>
    <dgm:pt modelId="{4978F326-F71B-4AC7-834D-D24A18B0596D}" type="pres">
      <dgm:prSet presAssocID="{EE108EB2-B63E-4406-A04B-C2D60D6CBE84}" presName="Parent1" presStyleLbl="node1" presStyleIdx="2" presStyleCnt="6">
        <dgm:presLayoutVars>
          <dgm:chMax val="1"/>
          <dgm:chPref val="1"/>
          <dgm:bulletEnabled val="1"/>
        </dgm:presLayoutVars>
      </dgm:prSet>
      <dgm:spPr/>
      <dgm:t>
        <a:bodyPr/>
        <a:lstStyle/>
        <a:p>
          <a:endParaRPr lang="tr-TR"/>
        </a:p>
      </dgm:t>
    </dgm:pt>
    <dgm:pt modelId="{CB24D4B5-438D-46FB-8F07-2F03E4FA7F56}" type="pres">
      <dgm:prSet presAssocID="{EE108EB2-B63E-4406-A04B-C2D60D6CBE84}" presName="Childtext1" presStyleLbl="revTx" presStyleIdx="1" presStyleCnt="3">
        <dgm:presLayoutVars>
          <dgm:chMax val="0"/>
          <dgm:chPref val="0"/>
          <dgm:bulletEnabled val="1"/>
        </dgm:presLayoutVars>
      </dgm:prSet>
      <dgm:spPr/>
      <dgm:t>
        <a:bodyPr/>
        <a:lstStyle/>
        <a:p>
          <a:endParaRPr lang="tr-TR"/>
        </a:p>
      </dgm:t>
    </dgm:pt>
    <dgm:pt modelId="{3211B1AA-A0A1-46A5-970B-1C574313B719}" type="pres">
      <dgm:prSet presAssocID="{EE108EB2-B63E-4406-A04B-C2D60D6CBE84}" presName="BalanceSpacing" presStyleCnt="0"/>
      <dgm:spPr/>
    </dgm:pt>
    <dgm:pt modelId="{E5D46F70-FE97-40E2-8975-3AB7739CB075}" type="pres">
      <dgm:prSet presAssocID="{EE108EB2-B63E-4406-A04B-C2D60D6CBE84}" presName="BalanceSpacing1" presStyleCnt="0"/>
      <dgm:spPr/>
    </dgm:pt>
    <dgm:pt modelId="{B72F5114-42CC-45AC-880B-E43E50B14E08}" type="pres">
      <dgm:prSet presAssocID="{1AAB8056-A53F-429B-97AB-F71F8A60BBFD}" presName="Accent1Text" presStyleLbl="node1" presStyleIdx="3" presStyleCnt="6"/>
      <dgm:spPr/>
      <dgm:t>
        <a:bodyPr/>
        <a:lstStyle/>
        <a:p>
          <a:endParaRPr lang="tr-TR"/>
        </a:p>
      </dgm:t>
    </dgm:pt>
    <dgm:pt modelId="{1FC7C916-8B6E-4378-94C6-255920528C8E}" type="pres">
      <dgm:prSet presAssocID="{1AAB8056-A53F-429B-97AB-F71F8A60BBFD}" presName="spaceBetweenRectangles" presStyleCnt="0"/>
      <dgm:spPr/>
    </dgm:pt>
    <dgm:pt modelId="{17331624-DF81-42A1-9BC6-6AAEF39CE356}" type="pres">
      <dgm:prSet presAssocID="{F6D616A0-E7FD-409F-8B27-82D3B6B7D8FD}" presName="composite" presStyleCnt="0"/>
      <dgm:spPr/>
    </dgm:pt>
    <dgm:pt modelId="{BEA30EEE-85DD-409B-98C5-8EEA1B172A0D}" type="pres">
      <dgm:prSet presAssocID="{F6D616A0-E7FD-409F-8B27-82D3B6B7D8FD}" presName="Parent1" presStyleLbl="node1" presStyleIdx="4" presStyleCnt="6">
        <dgm:presLayoutVars>
          <dgm:chMax val="1"/>
          <dgm:chPref val="1"/>
          <dgm:bulletEnabled val="1"/>
        </dgm:presLayoutVars>
      </dgm:prSet>
      <dgm:spPr/>
      <dgm:t>
        <a:bodyPr/>
        <a:lstStyle/>
        <a:p>
          <a:endParaRPr lang="tr-TR"/>
        </a:p>
      </dgm:t>
    </dgm:pt>
    <dgm:pt modelId="{C0365F5B-D488-4E48-9F44-E92F25F4AE3B}" type="pres">
      <dgm:prSet presAssocID="{F6D616A0-E7FD-409F-8B27-82D3B6B7D8FD}" presName="Childtext1" presStyleLbl="revTx" presStyleIdx="2" presStyleCnt="3">
        <dgm:presLayoutVars>
          <dgm:chMax val="0"/>
          <dgm:chPref val="0"/>
          <dgm:bulletEnabled val="1"/>
        </dgm:presLayoutVars>
      </dgm:prSet>
      <dgm:spPr/>
      <dgm:t>
        <a:bodyPr/>
        <a:lstStyle/>
        <a:p>
          <a:endParaRPr lang="tr-TR"/>
        </a:p>
      </dgm:t>
    </dgm:pt>
    <dgm:pt modelId="{6166006C-84F6-4E68-A47B-324104182865}" type="pres">
      <dgm:prSet presAssocID="{F6D616A0-E7FD-409F-8B27-82D3B6B7D8FD}" presName="BalanceSpacing" presStyleCnt="0"/>
      <dgm:spPr/>
    </dgm:pt>
    <dgm:pt modelId="{E6FD1027-13A6-458A-A3B0-F2E4A1BFA2B6}" type="pres">
      <dgm:prSet presAssocID="{F6D616A0-E7FD-409F-8B27-82D3B6B7D8FD}" presName="BalanceSpacing1" presStyleCnt="0"/>
      <dgm:spPr/>
    </dgm:pt>
    <dgm:pt modelId="{B9089946-2415-4298-ADAE-2F03246B1160}" type="pres">
      <dgm:prSet presAssocID="{91E3A64F-E0B3-4266-9A6B-AEFAC565DD24}" presName="Accent1Text" presStyleLbl="node1" presStyleIdx="5" presStyleCnt="6"/>
      <dgm:spPr/>
      <dgm:t>
        <a:bodyPr/>
        <a:lstStyle/>
        <a:p>
          <a:endParaRPr lang="tr-TR"/>
        </a:p>
      </dgm:t>
    </dgm:pt>
  </dgm:ptLst>
  <dgm:cxnLst>
    <dgm:cxn modelId="{AD480C83-650D-4AB1-B956-7F6F0269B799}" type="presOf" srcId="{25F41B4E-B0CA-483F-8886-6C386177A122}" destId="{C0365F5B-D488-4E48-9F44-E92F25F4AE3B}" srcOrd="0" destOrd="0" presId="urn:microsoft.com/office/officeart/2008/layout/AlternatingHexagons"/>
    <dgm:cxn modelId="{F36555FE-C014-4BB6-84E9-A7EB82D037A7}" type="presOf" srcId="{DF2720F4-53C7-442A-B679-8B16C2DED175}" destId="{A8938112-96CA-4281-94D5-3B3AEF246EA6}" srcOrd="0" destOrd="0" presId="urn:microsoft.com/office/officeart/2008/layout/AlternatingHexagons"/>
    <dgm:cxn modelId="{F293ADC9-EF8A-4D8C-A534-6F0CCD7E9CAC}" type="presOf" srcId="{1AAB8056-A53F-429B-97AB-F71F8A60BBFD}" destId="{B72F5114-42CC-45AC-880B-E43E50B14E08}" srcOrd="0" destOrd="0" presId="urn:microsoft.com/office/officeart/2008/layout/AlternatingHexagons"/>
    <dgm:cxn modelId="{68AEFA30-58EC-479B-869F-763A80EB05D1}" srcId="{F6D616A0-E7FD-409F-8B27-82D3B6B7D8FD}" destId="{25F41B4E-B0CA-483F-8886-6C386177A122}" srcOrd="0" destOrd="0" parTransId="{A04E11F6-6DA6-4FC3-A519-865170C236A4}" sibTransId="{9DD27A96-1431-4906-8D73-468AFEA4DBD1}"/>
    <dgm:cxn modelId="{27D6EDCB-D90E-418E-A51D-DC5AB9E61C6F}" srcId="{EBACEF7B-65E5-48FC-AB0A-DF5064A6A742}" destId="{F6D616A0-E7FD-409F-8B27-82D3B6B7D8FD}" srcOrd="2" destOrd="0" parTransId="{2969AE2F-AB19-4D55-BBAF-1A53845E509E}" sibTransId="{91E3A64F-E0B3-4266-9A6B-AEFAC565DD24}"/>
    <dgm:cxn modelId="{4D6A8AB6-87CF-4B03-99BB-D194B027FEB0}" srcId="{F005BD9B-DBA9-4151-BF4F-849B8873AA82}" destId="{DF2720F4-53C7-442A-B679-8B16C2DED175}" srcOrd="0" destOrd="0" parTransId="{9CE83B61-A201-43E8-8AD7-304A8D327D77}" sibTransId="{A8DE8BA5-5254-4958-B572-C45F1967E1AD}"/>
    <dgm:cxn modelId="{B81697C5-B768-48C5-AF1F-B75210D52402}" type="presOf" srcId="{EE108EB2-B63E-4406-A04B-C2D60D6CBE84}" destId="{4978F326-F71B-4AC7-834D-D24A18B0596D}" srcOrd="0" destOrd="0" presId="urn:microsoft.com/office/officeart/2008/layout/AlternatingHexagons"/>
    <dgm:cxn modelId="{BE5A1ACB-73CA-4EDE-9761-B2BFA6A2E313}" type="presOf" srcId="{EBACEF7B-65E5-48FC-AB0A-DF5064A6A742}" destId="{A7672A35-1E90-4AE3-A7AC-F1CE940514E5}" srcOrd="0" destOrd="0" presId="urn:microsoft.com/office/officeart/2008/layout/AlternatingHexagons"/>
    <dgm:cxn modelId="{7DBF49E9-4F2B-4BB9-BC68-ADF9FABD1EF5}" type="presOf" srcId="{F6D616A0-E7FD-409F-8B27-82D3B6B7D8FD}" destId="{BEA30EEE-85DD-409B-98C5-8EEA1B172A0D}" srcOrd="0" destOrd="0" presId="urn:microsoft.com/office/officeart/2008/layout/AlternatingHexagons"/>
    <dgm:cxn modelId="{B5E69750-F991-47DE-BC0F-938211D30E8D}" srcId="{EBACEF7B-65E5-48FC-AB0A-DF5064A6A742}" destId="{F005BD9B-DBA9-4151-BF4F-849B8873AA82}" srcOrd="0" destOrd="0" parTransId="{F5FA4C36-CAE2-4823-8C10-0F18D88AA0C1}" sibTransId="{128573AF-D738-46DA-8D39-68E416099CDC}"/>
    <dgm:cxn modelId="{01033E93-9158-4DDF-BC98-CC2481DCB2DA}" type="presOf" srcId="{04CC764D-37E2-4418-A914-E6F4CADC9F65}" destId="{CB24D4B5-438D-46FB-8F07-2F03E4FA7F56}" srcOrd="0" destOrd="0" presId="urn:microsoft.com/office/officeart/2008/layout/AlternatingHexagons"/>
    <dgm:cxn modelId="{C68064E2-5C9A-403A-9E98-17069CC99169}" srcId="{EBACEF7B-65E5-48FC-AB0A-DF5064A6A742}" destId="{EE108EB2-B63E-4406-A04B-C2D60D6CBE84}" srcOrd="1" destOrd="0" parTransId="{9DE2539A-308A-4C35-AD1F-24448F918A71}" sibTransId="{1AAB8056-A53F-429B-97AB-F71F8A60BBFD}"/>
    <dgm:cxn modelId="{F900F512-1F2F-457B-A688-9248C93663F5}" type="presOf" srcId="{91E3A64F-E0B3-4266-9A6B-AEFAC565DD24}" destId="{B9089946-2415-4298-ADAE-2F03246B1160}" srcOrd="0" destOrd="0" presId="urn:microsoft.com/office/officeart/2008/layout/AlternatingHexagons"/>
    <dgm:cxn modelId="{37672A64-D9DD-41AF-8A58-2B9A54B4C89B}" type="presOf" srcId="{F005BD9B-DBA9-4151-BF4F-849B8873AA82}" destId="{DDC59D3D-B532-4049-9750-1D6527F74F9D}" srcOrd="0" destOrd="0" presId="urn:microsoft.com/office/officeart/2008/layout/AlternatingHexagons"/>
    <dgm:cxn modelId="{2FD4BE9E-79D9-4274-A101-FB3E087B46EF}" type="presOf" srcId="{128573AF-D738-46DA-8D39-68E416099CDC}" destId="{A6AFDC74-24B5-49B8-9B22-B25FDCB7A02F}" srcOrd="0" destOrd="0" presId="urn:microsoft.com/office/officeart/2008/layout/AlternatingHexagons"/>
    <dgm:cxn modelId="{9CC605FA-B293-4D6C-9D8E-B1457D31761F}" srcId="{EE108EB2-B63E-4406-A04B-C2D60D6CBE84}" destId="{04CC764D-37E2-4418-A914-E6F4CADC9F65}" srcOrd="0" destOrd="0" parTransId="{A2AC0CC7-834E-429F-85DE-DC68B7E7F3F3}" sibTransId="{CF175440-4909-4340-8948-2DBD45DEF039}"/>
    <dgm:cxn modelId="{F6DD0141-7842-4CF0-B0AF-81D0604C046A}" type="presParOf" srcId="{A7672A35-1E90-4AE3-A7AC-F1CE940514E5}" destId="{771CC387-176B-4201-832C-0A3E4EDFB588}" srcOrd="0" destOrd="0" presId="urn:microsoft.com/office/officeart/2008/layout/AlternatingHexagons"/>
    <dgm:cxn modelId="{D6D63343-1A74-4698-BABA-426B84B72463}" type="presParOf" srcId="{771CC387-176B-4201-832C-0A3E4EDFB588}" destId="{DDC59D3D-B532-4049-9750-1D6527F74F9D}" srcOrd="0" destOrd="0" presId="urn:microsoft.com/office/officeart/2008/layout/AlternatingHexagons"/>
    <dgm:cxn modelId="{F206EB0E-EE47-4132-A854-FD3E4F0224DF}" type="presParOf" srcId="{771CC387-176B-4201-832C-0A3E4EDFB588}" destId="{A8938112-96CA-4281-94D5-3B3AEF246EA6}" srcOrd="1" destOrd="0" presId="urn:microsoft.com/office/officeart/2008/layout/AlternatingHexagons"/>
    <dgm:cxn modelId="{B3041009-4055-41C5-8DB3-C205C6EF6AE3}" type="presParOf" srcId="{771CC387-176B-4201-832C-0A3E4EDFB588}" destId="{CF3D720C-608A-47B2-8674-65643FB5ECD4}" srcOrd="2" destOrd="0" presId="urn:microsoft.com/office/officeart/2008/layout/AlternatingHexagons"/>
    <dgm:cxn modelId="{0604F6DA-2564-4CC3-BE63-47396842C0EA}" type="presParOf" srcId="{771CC387-176B-4201-832C-0A3E4EDFB588}" destId="{D9C9B5EE-EBF1-4086-AD45-9FA976CD84A4}" srcOrd="3" destOrd="0" presId="urn:microsoft.com/office/officeart/2008/layout/AlternatingHexagons"/>
    <dgm:cxn modelId="{1251F633-64B8-42A9-A6C2-AD7A7C22B2AD}" type="presParOf" srcId="{771CC387-176B-4201-832C-0A3E4EDFB588}" destId="{A6AFDC74-24B5-49B8-9B22-B25FDCB7A02F}" srcOrd="4" destOrd="0" presId="urn:microsoft.com/office/officeart/2008/layout/AlternatingHexagons"/>
    <dgm:cxn modelId="{19BB4435-B714-4018-A4CA-BF3D04962F09}" type="presParOf" srcId="{A7672A35-1E90-4AE3-A7AC-F1CE940514E5}" destId="{065ED73C-B6D4-4845-9C54-8AD879A0307C}" srcOrd="1" destOrd="0" presId="urn:microsoft.com/office/officeart/2008/layout/AlternatingHexagons"/>
    <dgm:cxn modelId="{69D2F2EC-D1B4-4CE4-811B-D6A437AEC322}" type="presParOf" srcId="{A7672A35-1E90-4AE3-A7AC-F1CE940514E5}" destId="{9B63CDFB-D408-45CA-97EA-CCA18E79A916}" srcOrd="2" destOrd="0" presId="urn:microsoft.com/office/officeart/2008/layout/AlternatingHexagons"/>
    <dgm:cxn modelId="{AF9E403C-F712-4E2B-8DB0-38C4CD7F4A04}" type="presParOf" srcId="{9B63CDFB-D408-45CA-97EA-CCA18E79A916}" destId="{4978F326-F71B-4AC7-834D-D24A18B0596D}" srcOrd="0" destOrd="0" presId="urn:microsoft.com/office/officeart/2008/layout/AlternatingHexagons"/>
    <dgm:cxn modelId="{FCD2572F-B0BC-46D5-8B24-B6C7C0C57969}" type="presParOf" srcId="{9B63CDFB-D408-45CA-97EA-CCA18E79A916}" destId="{CB24D4B5-438D-46FB-8F07-2F03E4FA7F56}" srcOrd="1" destOrd="0" presId="urn:microsoft.com/office/officeart/2008/layout/AlternatingHexagons"/>
    <dgm:cxn modelId="{001698A5-B3F3-4B63-A80E-9895C1B35AF6}" type="presParOf" srcId="{9B63CDFB-D408-45CA-97EA-CCA18E79A916}" destId="{3211B1AA-A0A1-46A5-970B-1C574313B719}" srcOrd="2" destOrd="0" presId="urn:microsoft.com/office/officeart/2008/layout/AlternatingHexagons"/>
    <dgm:cxn modelId="{27C9B581-C0C6-49D2-A29A-4A30BB362008}" type="presParOf" srcId="{9B63CDFB-D408-45CA-97EA-CCA18E79A916}" destId="{E5D46F70-FE97-40E2-8975-3AB7739CB075}" srcOrd="3" destOrd="0" presId="urn:microsoft.com/office/officeart/2008/layout/AlternatingHexagons"/>
    <dgm:cxn modelId="{1AE0FB0F-7FB0-415D-813B-987F0C67F178}" type="presParOf" srcId="{9B63CDFB-D408-45CA-97EA-CCA18E79A916}" destId="{B72F5114-42CC-45AC-880B-E43E50B14E08}" srcOrd="4" destOrd="0" presId="urn:microsoft.com/office/officeart/2008/layout/AlternatingHexagons"/>
    <dgm:cxn modelId="{4C118405-674A-489D-B6CF-3512ED071317}" type="presParOf" srcId="{A7672A35-1E90-4AE3-A7AC-F1CE940514E5}" destId="{1FC7C916-8B6E-4378-94C6-255920528C8E}" srcOrd="3" destOrd="0" presId="urn:microsoft.com/office/officeart/2008/layout/AlternatingHexagons"/>
    <dgm:cxn modelId="{854D22D4-3E6A-4B28-BB04-42914F578F22}" type="presParOf" srcId="{A7672A35-1E90-4AE3-A7AC-F1CE940514E5}" destId="{17331624-DF81-42A1-9BC6-6AAEF39CE356}" srcOrd="4" destOrd="0" presId="urn:microsoft.com/office/officeart/2008/layout/AlternatingHexagons"/>
    <dgm:cxn modelId="{0FBA87FC-7E5F-4C13-971B-2150FF96BA1E}" type="presParOf" srcId="{17331624-DF81-42A1-9BC6-6AAEF39CE356}" destId="{BEA30EEE-85DD-409B-98C5-8EEA1B172A0D}" srcOrd="0" destOrd="0" presId="urn:microsoft.com/office/officeart/2008/layout/AlternatingHexagons"/>
    <dgm:cxn modelId="{C7D64888-68C8-4646-801B-FB5DA37818DE}" type="presParOf" srcId="{17331624-DF81-42A1-9BC6-6AAEF39CE356}" destId="{C0365F5B-D488-4E48-9F44-E92F25F4AE3B}" srcOrd="1" destOrd="0" presId="urn:microsoft.com/office/officeart/2008/layout/AlternatingHexagons"/>
    <dgm:cxn modelId="{826273DB-5801-43B9-9B17-55F2CED6B9B3}" type="presParOf" srcId="{17331624-DF81-42A1-9BC6-6AAEF39CE356}" destId="{6166006C-84F6-4E68-A47B-324104182865}" srcOrd="2" destOrd="0" presId="urn:microsoft.com/office/officeart/2008/layout/AlternatingHexagons"/>
    <dgm:cxn modelId="{384F0DF4-A104-4AA2-8A56-1F3D8AEDA937}" type="presParOf" srcId="{17331624-DF81-42A1-9BC6-6AAEF39CE356}" destId="{E6FD1027-13A6-458A-A3B0-F2E4A1BFA2B6}" srcOrd="3" destOrd="0" presId="urn:microsoft.com/office/officeart/2008/layout/AlternatingHexagons"/>
    <dgm:cxn modelId="{DCB7E069-C37D-4D1D-BAD4-06D1D4A60A2E}" type="presParOf" srcId="{17331624-DF81-42A1-9BC6-6AAEF39CE356}" destId="{B9089946-2415-4298-ADAE-2F03246B116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F2F6F-0F01-4BCA-8385-810068C03055}">
      <dsp:nvSpPr>
        <dsp:cNvPr id="0" name=""/>
        <dsp:cNvSpPr/>
      </dsp:nvSpPr>
      <dsp:spPr>
        <a:xfrm rot="5400000">
          <a:off x="3075993" y="466775"/>
          <a:ext cx="2020224" cy="1757595"/>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Orijinal düşünme</a:t>
          </a:r>
          <a:endParaRPr lang="tr-TR" sz="1700" kern="1200" dirty="0"/>
        </a:p>
      </dsp:txBody>
      <dsp:txXfrm rot="-5400000">
        <a:off x="3481199" y="650279"/>
        <a:ext cx="1209811" cy="1390588"/>
      </dsp:txXfrm>
    </dsp:sp>
    <dsp:sp modelId="{5E4B11BB-C28F-4E5D-B2AE-0C3A75FD9198}">
      <dsp:nvSpPr>
        <dsp:cNvPr id="0" name=""/>
        <dsp:cNvSpPr/>
      </dsp:nvSpPr>
      <dsp:spPr>
        <a:xfrm>
          <a:off x="5018237" y="739506"/>
          <a:ext cx="2254570" cy="121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tr-TR" sz="1700" kern="1200"/>
        </a:p>
      </dsp:txBody>
      <dsp:txXfrm>
        <a:off x="5018237" y="739506"/>
        <a:ext cx="2254570" cy="1212134"/>
      </dsp:txXfrm>
    </dsp:sp>
    <dsp:sp modelId="{3D822CDB-DE8F-4726-B576-99907165B0A0}">
      <dsp:nvSpPr>
        <dsp:cNvPr id="0" name=""/>
        <dsp:cNvSpPr/>
      </dsp:nvSpPr>
      <dsp:spPr>
        <a:xfrm rot="5400000">
          <a:off x="1207546" y="466432"/>
          <a:ext cx="2020224" cy="1757595"/>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tr-TR" sz="2200" kern="1200" dirty="0" smtClean="0"/>
            <a:t>Akıcı, esnek düşünme</a:t>
          </a:r>
          <a:endParaRPr lang="tr-TR" sz="2200" kern="1200" dirty="0"/>
        </a:p>
      </dsp:txBody>
      <dsp:txXfrm rot="-5400000">
        <a:off x="1612752" y="649936"/>
        <a:ext cx="1209811" cy="1390588"/>
      </dsp:txXfrm>
    </dsp:sp>
    <dsp:sp modelId="{75DE7357-2006-47C4-B323-2030BA8A897D}">
      <dsp:nvSpPr>
        <dsp:cNvPr id="0" name=""/>
        <dsp:cNvSpPr/>
      </dsp:nvSpPr>
      <dsp:spPr>
        <a:xfrm rot="5400000">
          <a:off x="2123255" y="2181542"/>
          <a:ext cx="2020224" cy="1757595"/>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Yeni deneyim ve fikirlere açık olma</a:t>
          </a:r>
          <a:endParaRPr lang="tr-TR" sz="1700" kern="1200" dirty="0"/>
        </a:p>
      </dsp:txBody>
      <dsp:txXfrm rot="-5400000">
        <a:off x="2528461" y="2365046"/>
        <a:ext cx="1209811" cy="1390588"/>
      </dsp:txXfrm>
    </dsp:sp>
    <dsp:sp modelId="{F800A7B7-1C37-4419-AA60-978FBA2FAC7A}">
      <dsp:nvSpPr>
        <dsp:cNvPr id="0" name=""/>
        <dsp:cNvSpPr/>
      </dsp:nvSpPr>
      <dsp:spPr>
        <a:xfrm>
          <a:off x="0" y="2454272"/>
          <a:ext cx="2181842" cy="121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endParaRPr lang="tr-TR" sz="1700" kern="1200"/>
        </a:p>
      </dsp:txBody>
      <dsp:txXfrm>
        <a:off x="0" y="2454272"/>
        <a:ext cx="2181842" cy="1212134"/>
      </dsp:txXfrm>
    </dsp:sp>
    <dsp:sp modelId="{EE703970-F6F5-4315-A6E9-7F9F2D628306}">
      <dsp:nvSpPr>
        <dsp:cNvPr id="0" name=""/>
        <dsp:cNvSpPr/>
      </dsp:nvSpPr>
      <dsp:spPr>
        <a:xfrm rot="5400000">
          <a:off x="4021458" y="2181542"/>
          <a:ext cx="2020224" cy="1757595"/>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3100" kern="1200" dirty="0" smtClean="0"/>
            <a:t>merak</a:t>
          </a:r>
          <a:endParaRPr lang="tr-TR" sz="3100" kern="1200" dirty="0"/>
        </a:p>
      </dsp:txBody>
      <dsp:txXfrm rot="-5400000">
        <a:off x="4426664" y="2365046"/>
        <a:ext cx="1209811" cy="1390588"/>
      </dsp:txXfrm>
    </dsp:sp>
    <dsp:sp modelId="{8E964187-FEF1-4B43-93FE-800630800BB2}">
      <dsp:nvSpPr>
        <dsp:cNvPr id="0" name=""/>
        <dsp:cNvSpPr/>
      </dsp:nvSpPr>
      <dsp:spPr>
        <a:xfrm rot="5400000">
          <a:off x="3075993" y="3896308"/>
          <a:ext cx="2020224" cy="1757595"/>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Estetik özelliklere duyarlılık</a:t>
          </a:r>
          <a:endParaRPr lang="tr-TR" sz="1700" kern="1200" dirty="0"/>
        </a:p>
      </dsp:txBody>
      <dsp:txXfrm rot="-5400000">
        <a:off x="3481199" y="4079812"/>
        <a:ext cx="1209811" cy="1390588"/>
      </dsp:txXfrm>
    </dsp:sp>
    <dsp:sp modelId="{6BEA1B61-A161-4177-B786-E79F06C46424}">
      <dsp:nvSpPr>
        <dsp:cNvPr id="0" name=""/>
        <dsp:cNvSpPr/>
      </dsp:nvSpPr>
      <dsp:spPr>
        <a:xfrm>
          <a:off x="5018237" y="4169039"/>
          <a:ext cx="2254570" cy="1212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tr-TR" sz="1700" kern="1200"/>
        </a:p>
      </dsp:txBody>
      <dsp:txXfrm>
        <a:off x="5018237" y="4169039"/>
        <a:ext cx="2254570" cy="1212134"/>
      </dsp:txXfrm>
    </dsp:sp>
    <dsp:sp modelId="{70D9F51D-7ACA-4BB4-9DEF-DA9D0C33D191}">
      <dsp:nvSpPr>
        <dsp:cNvPr id="0" name=""/>
        <dsp:cNvSpPr/>
      </dsp:nvSpPr>
      <dsp:spPr>
        <a:xfrm rot="5400000">
          <a:off x="1177790" y="3896308"/>
          <a:ext cx="2020224" cy="1757595"/>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tr-TR" sz="3600" kern="1200" dirty="0" smtClean="0"/>
            <a:t>Risk alma</a:t>
          </a:r>
          <a:endParaRPr lang="tr-TR" sz="3600" kern="1200" dirty="0"/>
        </a:p>
      </dsp:txBody>
      <dsp:txXfrm rot="-5400000">
        <a:off x="1582996" y="4079812"/>
        <a:ext cx="1209811" cy="1390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2AAD-AA29-4030-B250-B5D463D38E62}" type="datetimeFigureOut">
              <a:rPr lang="tr-TR" smtClean="0"/>
              <a:t>08.02.2019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274FA-FF98-4E31-9161-DB3A26D48448}" type="slidenum">
              <a:rPr lang="tr-TR" smtClean="0"/>
              <a:t>‹#›</a:t>
            </a:fld>
            <a:endParaRPr lang="tr-TR"/>
          </a:p>
        </p:txBody>
      </p:sp>
    </p:spTree>
    <p:extLst>
      <p:ext uri="{BB962C8B-B14F-4D97-AF65-F5344CB8AC3E}">
        <p14:creationId xmlns:p14="http://schemas.microsoft.com/office/powerpoint/2010/main" val="116184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689B8917-C9DC-41B8-B51E-38DA261BF0C1}" type="datetimeFigureOut">
              <a:rPr lang="tr-TR" smtClean="0"/>
              <a:t>08.02.2019</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4E4A27B3-D66E-4AB5-BFAC-644AEBF2D63D}"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89B8917-C9DC-41B8-B51E-38DA261BF0C1}" type="datetimeFigureOut">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A27B3-D66E-4AB5-BFAC-644AEBF2D63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89B8917-C9DC-41B8-B51E-38DA261BF0C1}" type="datetimeFigureOut">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A27B3-D66E-4AB5-BFAC-644AEBF2D63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689B8917-C9DC-41B8-B51E-38DA261BF0C1}" type="datetimeFigureOut">
              <a:rPr lang="tr-TR" smtClean="0"/>
              <a:t>08.02.2019</a:t>
            </a:fld>
            <a:endParaRPr lang="tr-TR"/>
          </a:p>
        </p:txBody>
      </p:sp>
      <p:sp>
        <p:nvSpPr>
          <p:cNvPr id="9" name="Slayt Numarası Yer Tutucusu 8"/>
          <p:cNvSpPr>
            <a:spLocks noGrp="1"/>
          </p:cNvSpPr>
          <p:nvPr>
            <p:ph type="sldNum" sz="quarter" idx="15"/>
          </p:nvPr>
        </p:nvSpPr>
        <p:spPr/>
        <p:txBody>
          <a:bodyPr rtlCol="0"/>
          <a:lstStyle/>
          <a:p>
            <a:fld id="{4E4A27B3-D66E-4AB5-BFAC-644AEBF2D63D}"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689B8917-C9DC-41B8-B51E-38DA261BF0C1}" type="datetimeFigureOut">
              <a:rPr lang="tr-TR" smtClean="0"/>
              <a:t>08.02.2019</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4E4A27B3-D66E-4AB5-BFAC-644AEBF2D63D}"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89B8917-C9DC-41B8-B51E-38DA261BF0C1}" type="datetimeFigureOut">
              <a:rPr lang="tr-TR" smtClean="0"/>
              <a:t>08.02.2019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A27B3-D66E-4AB5-BFAC-644AEBF2D63D}"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689B8917-C9DC-41B8-B51E-38DA261BF0C1}" type="datetimeFigureOut">
              <a:rPr lang="tr-TR" smtClean="0"/>
              <a:t>08.02.2019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4A27B3-D66E-4AB5-BFAC-644AEBF2D63D}"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689B8917-C9DC-41B8-B51E-38DA261BF0C1}" type="datetimeFigureOut">
              <a:rPr lang="tr-TR" smtClean="0"/>
              <a:t>08.02.2019</a:t>
            </a:fld>
            <a:endParaRPr lang="tr-TR"/>
          </a:p>
        </p:txBody>
      </p:sp>
      <p:sp>
        <p:nvSpPr>
          <p:cNvPr id="7" name="Slayt Numarası Yer Tutucusu 6"/>
          <p:cNvSpPr>
            <a:spLocks noGrp="1"/>
          </p:cNvSpPr>
          <p:nvPr>
            <p:ph type="sldNum" sz="quarter" idx="11"/>
          </p:nvPr>
        </p:nvSpPr>
        <p:spPr/>
        <p:txBody>
          <a:bodyPr rtlCol="0"/>
          <a:lstStyle/>
          <a:p>
            <a:fld id="{4E4A27B3-D66E-4AB5-BFAC-644AEBF2D63D}"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89B8917-C9DC-41B8-B51E-38DA261BF0C1}" type="datetimeFigureOut">
              <a:rPr lang="tr-TR" smtClean="0"/>
              <a:t>08.02.2019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4A27B3-D66E-4AB5-BFAC-644AEBF2D63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689B8917-C9DC-41B8-B51E-38DA261BF0C1}" type="datetimeFigureOut">
              <a:rPr lang="tr-TR" smtClean="0"/>
              <a:t>08.02.2019</a:t>
            </a:fld>
            <a:endParaRPr lang="tr-TR"/>
          </a:p>
        </p:txBody>
      </p:sp>
      <p:sp>
        <p:nvSpPr>
          <p:cNvPr id="22" name="Slayt Numarası Yer Tutucusu 21"/>
          <p:cNvSpPr>
            <a:spLocks noGrp="1"/>
          </p:cNvSpPr>
          <p:nvPr>
            <p:ph type="sldNum" sz="quarter" idx="15"/>
          </p:nvPr>
        </p:nvSpPr>
        <p:spPr/>
        <p:txBody>
          <a:bodyPr rtlCol="0"/>
          <a:lstStyle/>
          <a:p>
            <a:fld id="{4E4A27B3-D66E-4AB5-BFAC-644AEBF2D63D}"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689B8917-C9DC-41B8-B51E-38DA261BF0C1}" type="datetimeFigureOut">
              <a:rPr lang="tr-TR" smtClean="0"/>
              <a:t>08.02.2019</a:t>
            </a:fld>
            <a:endParaRPr lang="tr-TR"/>
          </a:p>
        </p:txBody>
      </p:sp>
      <p:sp>
        <p:nvSpPr>
          <p:cNvPr id="18" name="Slayt Numarası Yer Tutucusu 17"/>
          <p:cNvSpPr>
            <a:spLocks noGrp="1"/>
          </p:cNvSpPr>
          <p:nvPr>
            <p:ph type="sldNum" sz="quarter" idx="11"/>
          </p:nvPr>
        </p:nvSpPr>
        <p:spPr/>
        <p:txBody>
          <a:bodyPr rtlCol="0"/>
          <a:lstStyle/>
          <a:p>
            <a:fld id="{4E4A27B3-D66E-4AB5-BFAC-644AEBF2D63D}"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89B8917-C9DC-41B8-B51E-38DA261BF0C1}" type="datetimeFigureOut">
              <a:rPr lang="tr-TR" smtClean="0"/>
              <a:t>08.02.2019</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E4A27B3-D66E-4AB5-BFAC-644AEBF2D63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nagc.org/sites/default/files/Position%20Statement/Early%20Childhood%20Position%20Statemen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736" y="6932"/>
            <a:ext cx="7381743" cy="371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Başlık 1"/>
          <p:cNvSpPr>
            <a:spLocks noGrp="1"/>
          </p:cNvSpPr>
          <p:nvPr>
            <p:ph type="ctrTitle"/>
          </p:nvPr>
        </p:nvSpPr>
        <p:spPr>
          <a:xfrm>
            <a:off x="2483768" y="4293096"/>
            <a:ext cx="6190456" cy="941490"/>
          </a:xfrm>
        </p:spPr>
        <p:txBody>
          <a:bodyPr>
            <a:normAutofit fontScale="90000"/>
          </a:bodyPr>
          <a:lstStyle/>
          <a:p>
            <a:r>
              <a:rPr lang="tr-TR" dirty="0" smtClean="0"/>
              <a:t>Erken ve Hızlı Gelişmişlik </a:t>
            </a:r>
            <a:br>
              <a:rPr lang="tr-TR" dirty="0" smtClean="0"/>
            </a:br>
            <a:r>
              <a:rPr lang="tr-TR" dirty="0" smtClean="0"/>
              <a:t>Kavramı</a:t>
            </a:r>
            <a:endParaRPr lang="tr-TR" dirty="0"/>
          </a:p>
        </p:txBody>
      </p:sp>
      <p:sp>
        <p:nvSpPr>
          <p:cNvPr id="3" name="Alt Başlık 2"/>
          <p:cNvSpPr>
            <a:spLocks noGrp="1"/>
          </p:cNvSpPr>
          <p:nvPr>
            <p:ph type="subTitle" idx="1"/>
          </p:nvPr>
        </p:nvSpPr>
        <p:spPr>
          <a:xfrm>
            <a:off x="1979712" y="5661248"/>
            <a:ext cx="6100192" cy="576064"/>
          </a:xfrm>
        </p:spPr>
        <p:txBody>
          <a:bodyPr/>
          <a:lstStyle/>
          <a:p>
            <a:r>
              <a:rPr lang="tr-TR" b="1" dirty="0" smtClean="0">
                <a:solidFill>
                  <a:srgbClr val="FF0000"/>
                </a:solidFill>
              </a:rPr>
              <a:t>Üstün Zekalılarda Sanat Eğilimi</a:t>
            </a:r>
            <a:endParaRPr lang="tr-TR" b="1" dirty="0">
              <a:solidFill>
                <a:srgbClr val="FF0000"/>
              </a:solidFill>
            </a:endParaRPr>
          </a:p>
        </p:txBody>
      </p:sp>
    </p:spTree>
    <p:extLst>
      <p:ext uri="{BB962C8B-B14F-4D97-AF65-F5344CB8AC3E}">
        <p14:creationId xmlns:p14="http://schemas.microsoft.com/office/powerpoint/2010/main" val="271694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Gardner</a:t>
            </a:r>
            <a:r>
              <a:rPr lang="tr-TR" dirty="0" smtClean="0"/>
              <a:t> Çoklu Zeka Kuramı</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700808"/>
            <a:ext cx="7272808" cy="4320479"/>
          </a:xfrm>
        </p:spPr>
      </p:pic>
    </p:spTree>
    <p:extLst>
      <p:ext uri="{BB962C8B-B14F-4D97-AF65-F5344CB8AC3E}">
        <p14:creationId xmlns:p14="http://schemas.microsoft.com/office/powerpoint/2010/main" val="1057118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Renzulli</a:t>
            </a:r>
            <a:r>
              <a:rPr lang="tr-TR" dirty="0" smtClean="0"/>
              <a:t>(1978) Üç Halka Kuramı</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04678" y="1600200"/>
            <a:ext cx="5772643" cy="4873625"/>
          </a:xfrm>
        </p:spPr>
      </p:pic>
    </p:spTree>
    <p:extLst>
      <p:ext uri="{BB962C8B-B14F-4D97-AF65-F5344CB8AC3E}">
        <p14:creationId xmlns:p14="http://schemas.microsoft.com/office/powerpoint/2010/main" val="735157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8706807">
            <a:off x="-1343598" y="-390032"/>
            <a:ext cx="8229600" cy="1143000"/>
          </a:xfrm>
        </p:spPr>
        <p:txBody>
          <a:bodyPr/>
          <a:lstStyle/>
          <a:p>
            <a:r>
              <a:rPr lang="tr-TR" dirty="0" smtClean="0"/>
              <a:t>Yaratıcılık: </a:t>
            </a:r>
            <a:endParaRPr lang="tr-TR" dirty="0"/>
          </a:p>
        </p:txBody>
      </p:sp>
      <p:graphicFrame>
        <p:nvGraphicFramePr>
          <p:cNvPr id="6" name="İçerik Yer Tutucusu 5"/>
          <p:cNvGraphicFramePr>
            <a:graphicFrameLocks noGrp="1"/>
          </p:cNvGraphicFramePr>
          <p:nvPr>
            <p:ph sz="quarter" idx="1"/>
            <p:extLst>
              <p:ext uri="{D42A27DB-BD31-4B8C-83A1-F6EECF244321}">
                <p14:modId xmlns:p14="http://schemas.microsoft.com/office/powerpoint/2010/main" val="3996144711"/>
              </p:ext>
            </p:extLst>
          </p:nvPr>
        </p:nvGraphicFramePr>
        <p:xfrm>
          <a:off x="1619672" y="116632"/>
          <a:ext cx="727280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507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71600" y="919138"/>
            <a:ext cx="7389812" cy="4310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80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899592" y="3356992"/>
            <a:ext cx="7488832" cy="2908920"/>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tr-TR" sz="3200" b="1" dirty="0" smtClean="0"/>
              <a:t>Bir duygunun, tasarımın, güzelliğin vb. dışavurumunda, anlatımında kullanılan yöntemlerin tümüdür.</a:t>
            </a:r>
          </a:p>
          <a:p>
            <a:r>
              <a:rPr lang="tr-TR" sz="3200" b="1" dirty="0" smtClean="0"/>
              <a:t>Veya bu yöntemlerle ortaya konan</a:t>
            </a:r>
          </a:p>
          <a:p>
            <a:r>
              <a:rPr lang="tr-TR" sz="3200" b="1" dirty="0" smtClean="0">
                <a:solidFill>
                  <a:schemeClr val="bg1"/>
                </a:solidFill>
              </a:rPr>
              <a:t>« ÜSTÜN YARATICILIK»</a:t>
            </a:r>
            <a:endParaRPr lang="tr-TR" sz="3200" b="1" dirty="0">
              <a:solidFill>
                <a:schemeClr val="bg1"/>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932"/>
            <a:ext cx="8496944" cy="2560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3832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11415"/>
            <a:ext cx="7924800" cy="4219575"/>
          </a:xfrm>
          <a:prstGeom prst="rect">
            <a:avLst/>
          </a:prstGeom>
          <a:ln>
            <a:noFill/>
          </a:ln>
          <a:effectLst>
            <a:softEdge rad="112500"/>
          </a:effectLst>
        </p:spPr>
      </p:pic>
      <p:sp>
        <p:nvSpPr>
          <p:cNvPr id="2" name="Başlık 1"/>
          <p:cNvSpPr>
            <a:spLocks noGrp="1"/>
          </p:cNvSpPr>
          <p:nvPr>
            <p:ph type="title" idx="4294967295"/>
          </p:nvPr>
        </p:nvSpPr>
        <p:spPr>
          <a:xfrm>
            <a:off x="1479476" y="4941168"/>
            <a:ext cx="6477000" cy="1308100"/>
          </a:xfrm>
          <a:solidFill>
            <a:srgbClr val="FFFF00"/>
          </a:solidFill>
          <a:ln>
            <a:solidFill>
              <a:schemeClr val="accent3"/>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tr-TR" dirty="0" smtClean="0">
                <a:solidFill>
                  <a:srgbClr val="FF0000"/>
                </a:solidFill>
              </a:rPr>
              <a:t>        </a:t>
            </a:r>
            <a:br>
              <a:rPr lang="tr-TR" dirty="0" smtClean="0">
                <a:solidFill>
                  <a:srgbClr val="FF0000"/>
                </a:solidFill>
              </a:rPr>
            </a:br>
            <a:r>
              <a:rPr lang="tr-TR" dirty="0">
                <a:solidFill>
                  <a:srgbClr val="FF0000"/>
                </a:solidFill>
              </a:rPr>
              <a:t> </a:t>
            </a:r>
            <a:r>
              <a:rPr lang="tr-TR" dirty="0" smtClean="0">
                <a:solidFill>
                  <a:srgbClr val="FF0000"/>
                </a:solidFill>
              </a:rPr>
              <a:t>PEKİ YA YARATICILIK? </a:t>
            </a:r>
            <a:r>
              <a:rPr lang="tr-TR" dirty="0" smtClean="0"/>
              <a:t/>
            </a:r>
            <a:br>
              <a:rPr lang="tr-TR" dirty="0" smtClean="0"/>
            </a:br>
            <a:endParaRPr lang="tr-TR" dirty="0"/>
          </a:p>
        </p:txBody>
      </p:sp>
    </p:spTree>
    <p:extLst>
      <p:ext uri="{BB962C8B-B14F-4D97-AF65-F5344CB8AC3E}">
        <p14:creationId xmlns:p14="http://schemas.microsoft.com/office/powerpoint/2010/main" val="29914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30213" y="1209675"/>
            <a:ext cx="8713787" cy="5314950"/>
          </a:xfrm>
          <a:solidFill>
            <a:schemeClr val="accent6">
              <a:lumMod val="60000"/>
              <a:lumOff val="40000"/>
            </a:schemeClr>
          </a:solidFill>
        </p:spPr>
        <p:txBody>
          <a:bodyPr>
            <a:noAutofit/>
          </a:bodyPr>
          <a:lstStyle/>
          <a:p>
            <a:r>
              <a:rPr lang="tr-TR" sz="2600" b="1" dirty="0" smtClean="0">
                <a:solidFill>
                  <a:schemeClr val="bg1"/>
                </a:solidFill>
              </a:rPr>
              <a:t>Ressamların sahip olduğu şey,</a:t>
            </a:r>
          </a:p>
          <a:p>
            <a:r>
              <a:rPr lang="tr-TR" sz="2600" b="1" dirty="0" smtClean="0">
                <a:solidFill>
                  <a:schemeClr val="bg1"/>
                </a:solidFill>
              </a:rPr>
              <a:t>Problemlere alışılmadık veya orijinal yaklaşım,</a:t>
            </a:r>
          </a:p>
          <a:p>
            <a:r>
              <a:rPr lang="tr-TR" sz="2600" b="1" dirty="0" smtClean="0">
                <a:solidFill>
                  <a:schemeClr val="bg1"/>
                </a:solidFill>
              </a:rPr>
              <a:t>Uyuşmaz bilişsel unsurların ya da fikirlerin bir araya getirilmesi,</a:t>
            </a:r>
          </a:p>
          <a:p>
            <a:r>
              <a:rPr lang="tr-TR" sz="2600" b="1" dirty="0" smtClean="0">
                <a:solidFill>
                  <a:schemeClr val="bg1"/>
                </a:solidFill>
              </a:rPr>
              <a:t>Zahmete değer bir ürüne götüren süreç,</a:t>
            </a:r>
          </a:p>
          <a:p>
            <a:r>
              <a:rPr lang="tr-TR" sz="2600" b="1" dirty="0" smtClean="0">
                <a:solidFill>
                  <a:schemeClr val="bg1"/>
                </a:solidFill>
              </a:rPr>
              <a:t>Başkalarıyla aynı şeyi görmek ama farklı bir şey düşünmek,</a:t>
            </a:r>
          </a:p>
          <a:p>
            <a:r>
              <a:rPr lang="tr-TR" sz="2600" b="1" dirty="0" smtClean="0">
                <a:solidFill>
                  <a:schemeClr val="bg1"/>
                </a:solidFill>
              </a:rPr>
              <a:t>Yeni ve işe yarar bir şeyler meydana getirmek,</a:t>
            </a:r>
          </a:p>
          <a:p>
            <a:r>
              <a:rPr lang="tr-TR" sz="2600" b="1" dirty="0" smtClean="0">
                <a:solidFill>
                  <a:schemeClr val="bg1"/>
                </a:solidFill>
              </a:rPr>
              <a:t>Orijinal ve değerli bir şey üreten süreç,</a:t>
            </a:r>
          </a:p>
          <a:p>
            <a:r>
              <a:rPr lang="tr-TR" sz="2600" b="1" dirty="0" smtClean="0">
                <a:solidFill>
                  <a:schemeClr val="bg1"/>
                </a:solidFill>
              </a:rPr>
              <a:t>Karmaşık bir sistem olan beynin kendi kendine ortaya çıkan bir özelliği olarak açıklanmaktadır.</a:t>
            </a:r>
            <a:endParaRPr lang="tr-TR" sz="2600" b="1"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5"/>
            <a:ext cx="8352928" cy="854075"/>
          </a:xfrm>
          <a:prstGeom prst="rect">
            <a:avLst/>
          </a:prstGeom>
          <a:solidFill>
            <a:schemeClr val="accent6">
              <a:lumMod val="20000"/>
              <a:lumOff val="80000"/>
            </a:schemeClr>
          </a:solidFill>
          <a:ln>
            <a:noFill/>
          </a:ln>
          <a:effectLst/>
        </p:spPr>
      </p:pic>
    </p:spTree>
    <p:extLst>
      <p:ext uri="{BB962C8B-B14F-4D97-AF65-F5344CB8AC3E}">
        <p14:creationId xmlns:p14="http://schemas.microsoft.com/office/powerpoint/2010/main" val="120760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4664"/>
            <a:ext cx="7746262" cy="4485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İçerik Yer Tutucusu 3"/>
          <p:cNvSpPr>
            <a:spLocks noGrp="1"/>
          </p:cNvSpPr>
          <p:nvPr>
            <p:ph sz="quarter" idx="4294967295"/>
          </p:nvPr>
        </p:nvSpPr>
        <p:spPr>
          <a:xfrm>
            <a:off x="0" y="2852936"/>
            <a:ext cx="8748464" cy="3620889"/>
          </a:xfrm>
        </p:spPr>
        <p:txBody>
          <a:bodyPr>
            <a:normAutofit fontScale="85000" lnSpcReduction="10000"/>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b="1" dirty="0" smtClean="0"/>
              <a:t>«Yaratıcılık, çocukların akan burunları gibi müşterektir…</a:t>
            </a:r>
          </a:p>
          <a:p>
            <a:r>
              <a:rPr lang="tr-TR" b="1" dirty="0" smtClean="0"/>
              <a:t>Ve yetişkinler arasında tamamıyla nadiren görülür.»</a:t>
            </a:r>
          </a:p>
          <a:p>
            <a:r>
              <a:rPr lang="tr-TR" b="1" dirty="0" smtClean="0"/>
              <a:t>Joseph </a:t>
            </a:r>
            <a:r>
              <a:rPr lang="tr-TR" b="1" dirty="0" err="1" smtClean="0"/>
              <a:t>Renzulli</a:t>
            </a:r>
            <a:endParaRPr lang="tr-TR" b="1" dirty="0" smtClean="0"/>
          </a:p>
          <a:p>
            <a:endParaRPr lang="tr-TR" dirty="0"/>
          </a:p>
        </p:txBody>
      </p:sp>
    </p:spTree>
    <p:extLst>
      <p:ext uri="{BB962C8B-B14F-4D97-AF65-F5344CB8AC3E}">
        <p14:creationId xmlns:p14="http://schemas.microsoft.com/office/powerpoint/2010/main" val="963881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16632"/>
            <a:ext cx="3384376" cy="3429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Yuvarlatılmış Dikdörtgen 7"/>
          <p:cNvSpPr/>
          <p:nvPr/>
        </p:nvSpPr>
        <p:spPr>
          <a:xfrm>
            <a:off x="179512" y="5229200"/>
            <a:ext cx="8615390" cy="134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600"/>
              </a:spcBef>
              <a:buClr>
                <a:srgbClr val="FE8637"/>
              </a:buClr>
              <a:buSzPct val="70000"/>
              <a:buFont typeface="Wingdings"/>
              <a:buChar char=""/>
            </a:pPr>
            <a:r>
              <a:rPr lang="tr-TR" sz="2400" dirty="0">
                <a:solidFill>
                  <a:prstClr val="black"/>
                </a:solidFill>
              </a:rPr>
              <a:t>«Yaratıcı kişi, ortalama insandan daha ilkel ve daha etkili, daha yıkıcı, daha çılgın ve daha akılcıdır.»</a:t>
            </a:r>
          </a:p>
          <a:p>
            <a:pPr marL="274320" lvl="0" indent="-274320">
              <a:spcBef>
                <a:spcPts val="600"/>
              </a:spcBef>
              <a:buClr>
                <a:srgbClr val="FE8637"/>
              </a:buClr>
              <a:buSzPct val="70000"/>
              <a:buFont typeface="Wingdings"/>
              <a:buChar char=""/>
            </a:pPr>
            <a:r>
              <a:rPr lang="tr-TR" sz="2400" dirty="0">
                <a:solidFill>
                  <a:prstClr val="black"/>
                </a:solidFill>
              </a:rPr>
              <a:t>Frank </a:t>
            </a:r>
            <a:r>
              <a:rPr lang="tr-TR" sz="2400" dirty="0" err="1">
                <a:solidFill>
                  <a:prstClr val="black"/>
                </a:solidFill>
              </a:rPr>
              <a:t>Barnen</a:t>
            </a:r>
            <a:endParaRPr lang="tr-TR" sz="2400" dirty="0">
              <a:solidFill>
                <a:prstClr val="black"/>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3384376" cy="33123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2780928"/>
            <a:ext cx="3652466" cy="2026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12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flipH="1" flipV="1">
            <a:off x="467541" y="5085183"/>
            <a:ext cx="7951411" cy="1080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33" y="5157192"/>
            <a:ext cx="75660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1" y="188640"/>
            <a:ext cx="8311448" cy="4783220"/>
          </a:xfrm>
          <a:prstGeom prst="rect">
            <a:avLst/>
          </a:prstGeom>
          <a:ln>
            <a:noFill/>
          </a:ln>
          <a:effectLst>
            <a:softEdge rad="112500"/>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15123"/>
            <a:ext cx="2762250" cy="2076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7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Tannenbaum</a:t>
            </a:r>
            <a:r>
              <a:rPr lang="tr-TR" dirty="0" smtClean="0"/>
              <a:t>(1983) üstün yetenek türlerini</a:t>
            </a:r>
            <a:endParaRPr lang="tr-TR"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731167" y="2780928"/>
            <a:ext cx="3017782" cy="87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868144" y="1710499"/>
            <a:ext cx="3002632" cy="853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861048"/>
            <a:ext cx="3017837"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869160"/>
            <a:ext cx="3017837"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o 5"/>
          <p:cNvGraphicFramePr>
            <a:graphicFrameLocks noGrp="1"/>
          </p:cNvGraphicFramePr>
          <p:nvPr>
            <p:extLst>
              <p:ext uri="{D42A27DB-BD31-4B8C-83A1-F6EECF244321}">
                <p14:modId xmlns:p14="http://schemas.microsoft.com/office/powerpoint/2010/main" val="1950564494"/>
              </p:ext>
            </p:extLst>
          </p:nvPr>
        </p:nvGraphicFramePr>
        <p:xfrm>
          <a:off x="1619672" y="1710499"/>
          <a:ext cx="7254697" cy="4238782"/>
        </p:xfrm>
        <a:graphic>
          <a:graphicData uri="http://schemas.openxmlformats.org/drawingml/2006/table">
            <a:tbl>
              <a:tblPr/>
              <a:tblGrid>
                <a:gridCol w="7254697"/>
              </a:tblGrid>
              <a:tr h="4238782">
                <a:tc>
                  <a:txBody>
                    <a:bodyPr/>
                    <a:lstStyle/>
                    <a:p>
                      <a:endParaRPr lang="tr-TR" dirty="0"/>
                    </a:p>
                  </a:txBody>
                  <a:tcP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Yuvarlatılmış Dikdörtgen 10"/>
          <p:cNvSpPr/>
          <p:nvPr/>
        </p:nvSpPr>
        <p:spPr>
          <a:xfrm>
            <a:off x="107504" y="1556793"/>
            <a:ext cx="1296144" cy="432048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1400" dirty="0">
                <a:solidFill>
                  <a:prstClr val="white"/>
                </a:solidFill>
              </a:rPr>
              <a:t>Toplumsal Değer Düzeyi </a:t>
            </a:r>
          </a:p>
        </p:txBody>
      </p:sp>
      <p:sp>
        <p:nvSpPr>
          <p:cNvPr id="12" name="Yuvarlatılmış Dikdörtgen 11"/>
          <p:cNvSpPr/>
          <p:nvPr/>
        </p:nvSpPr>
        <p:spPr>
          <a:xfrm>
            <a:off x="1043608" y="6093296"/>
            <a:ext cx="782716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spc="50" dirty="0">
                <a:ln w="13335" cmpd="sng">
                  <a:solidFill>
                    <a:srgbClr val="4E67C8">
                      <a:lumMod val="50000"/>
                    </a:srgbClr>
                  </a:solidFill>
                  <a:prstDash val="solid"/>
                </a:ln>
                <a:solidFill>
                  <a:srgbClr val="F14124">
                    <a:tint val="1000"/>
                  </a:srgbClr>
                </a:solidFill>
              </a:rPr>
              <a:t>Toplumsal İhtiyaç Düzeyi</a:t>
            </a:r>
            <a:endParaRPr lang="tr-TR"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792" y="4853281"/>
            <a:ext cx="3200400" cy="854075"/>
          </a:xfrm>
          <a:prstGeom prst="rect">
            <a:avLst/>
          </a:prstGeom>
          <a:solidFill>
            <a:srgbClr val="0070C0"/>
          </a:solidFill>
          <a:ln>
            <a:noFill/>
          </a:ln>
          <a:effectLs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186" y="3861048"/>
            <a:ext cx="3230563" cy="854075"/>
          </a:xfrm>
          <a:prstGeom prst="rect">
            <a:avLst/>
          </a:prstGeom>
          <a:solidFill>
            <a:schemeClr val="accent2">
              <a:lumMod val="75000"/>
            </a:schemeClr>
          </a:solidFill>
          <a:ln>
            <a:noFill/>
          </a:ln>
          <a:effectLs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06" y="2715517"/>
            <a:ext cx="3541713" cy="957262"/>
          </a:xfrm>
          <a:prstGeom prst="rect">
            <a:avLst/>
          </a:prstGeom>
          <a:solidFill>
            <a:srgbClr val="FF0000"/>
          </a:solidFill>
          <a:ln>
            <a:noFill/>
          </a:ln>
          <a:effectLst>
            <a:glow rad="228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599" y="1606481"/>
            <a:ext cx="3286125" cy="957262"/>
          </a:xfrm>
          <a:prstGeom prst="rect">
            <a:avLst/>
          </a:prstGeom>
          <a:solidFill>
            <a:schemeClr val="accent2">
              <a:lumMod val="75000"/>
            </a:schemeClr>
          </a:solidFill>
          <a:ln>
            <a:noFill/>
          </a:ln>
          <a:effectLst/>
          <a:extLst/>
        </p:spPr>
      </p:pic>
    </p:spTree>
    <p:extLst>
      <p:ext uri="{BB962C8B-B14F-4D97-AF65-F5344CB8AC3E}">
        <p14:creationId xmlns:p14="http://schemas.microsoft.com/office/powerpoint/2010/main" val="17858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31"/>
                                        </p:tgtEl>
                                        <p:attrNameLst>
                                          <p:attrName>ppt_x</p:attrName>
                                        </p:attrNameLst>
                                      </p:cBhvr>
                                      <p:tavLst>
                                        <p:tav tm="0">
                                          <p:val>
                                            <p:strVal val="ppt_x"/>
                                          </p:val>
                                        </p:tav>
                                        <p:tav tm="100000">
                                          <p:val>
                                            <p:strVal val="ppt_x"/>
                                          </p:val>
                                        </p:tav>
                                      </p:tavLst>
                                    </p:anim>
                                    <p:anim calcmode="lin" valueType="num">
                                      <p:cBhvr additive="base">
                                        <p:cTn id="7" dur="500"/>
                                        <p:tgtEl>
                                          <p:spTgt spid="1031"/>
                                        </p:tgtEl>
                                        <p:attrNameLst>
                                          <p:attrName>ppt_y</p:attrName>
                                        </p:attrNameLst>
                                      </p:cBhvr>
                                      <p:tavLst>
                                        <p:tav tm="0">
                                          <p:val>
                                            <p:strVal val="ppt_y"/>
                                          </p:val>
                                        </p:tav>
                                        <p:tav tm="100000">
                                          <p:val>
                                            <p:strVal val="1+ppt_h/2"/>
                                          </p:val>
                                        </p:tav>
                                      </p:tavLst>
                                    </p:anim>
                                    <p:set>
                                      <p:cBhvr>
                                        <p:cTn id="8" dur="1" fill="hold">
                                          <p:stCondLst>
                                            <p:cond delay="4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680722" cy="45201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Yuvarlatılmış Dikdörtgen 2"/>
          <p:cNvSpPr/>
          <p:nvPr/>
        </p:nvSpPr>
        <p:spPr>
          <a:xfrm>
            <a:off x="755576" y="5157192"/>
            <a:ext cx="4514800" cy="1418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«Çizmek için gözlerinizi kapamalı ve şarkı söylemelisiniz.»</a:t>
            </a:r>
          </a:p>
          <a:p>
            <a:pPr algn="ctr"/>
            <a:r>
              <a:rPr lang="tr-TR" sz="2000" b="1" dirty="0">
                <a:solidFill>
                  <a:schemeClr val="tx1"/>
                </a:solidFill>
              </a:rPr>
              <a:t>Pablo Picasso </a:t>
            </a:r>
          </a:p>
        </p:txBody>
      </p:sp>
    </p:spTree>
    <p:extLst>
      <p:ext uri="{BB962C8B-B14F-4D97-AF65-F5344CB8AC3E}">
        <p14:creationId xmlns:p14="http://schemas.microsoft.com/office/powerpoint/2010/main" val="908592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9243934">
            <a:off x="349455" y="2961480"/>
            <a:ext cx="8714405" cy="1143000"/>
          </a:xfrm>
          <a:solidFill>
            <a:srgbClr val="FF0000"/>
          </a:solidFill>
        </p:spPr>
        <p:txBody>
          <a:bodyPr>
            <a:normAutofit/>
          </a:bodyPr>
          <a:lstStyle/>
          <a:p>
            <a:r>
              <a:rPr lang="tr-TR" dirty="0" smtClean="0"/>
              <a:t>YARATICILIK KAVRAMI KURAMSAL TEMELLERİ</a:t>
            </a:r>
            <a:endParaRPr lang="tr-TR" dirty="0"/>
          </a:p>
        </p:txBody>
      </p:sp>
    </p:spTree>
    <p:extLst>
      <p:ext uri="{BB962C8B-B14F-4D97-AF65-F5344CB8AC3E}">
        <p14:creationId xmlns:p14="http://schemas.microsoft.com/office/powerpoint/2010/main" val="33132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95736" y="404664"/>
            <a:ext cx="6840760" cy="792088"/>
          </a:xfrm>
          <a:solidFill>
            <a:schemeClr val="accent4">
              <a:lumMod val="75000"/>
            </a:schemeClr>
          </a:solidFill>
        </p:spPr>
        <p:txBody>
          <a:bodyPr/>
          <a:lstStyle/>
          <a:p>
            <a:pPr algn="r"/>
            <a:r>
              <a:rPr lang="tr-TR" dirty="0" smtClean="0"/>
              <a:t>Yaratıcılık Tanımı</a:t>
            </a:r>
            <a:endParaRPr lang="tr-TR" dirty="0"/>
          </a:p>
        </p:txBody>
      </p:sp>
      <p:sp>
        <p:nvSpPr>
          <p:cNvPr id="3" name="İçerik Yer Tutucusu 2"/>
          <p:cNvSpPr>
            <a:spLocks noGrp="1"/>
          </p:cNvSpPr>
          <p:nvPr>
            <p:ph sz="quarter" idx="1"/>
          </p:nvPr>
        </p:nvSpPr>
        <p:spPr>
          <a:xfrm>
            <a:off x="457200" y="1600200"/>
            <a:ext cx="8363272" cy="4525963"/>
          </a:xfr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r>
              <a:rPr lang="tr-TR" sz="3200" dirty="0" smtClean="0"/>
              <a:t>Yaratıcılık kavramı psikoloji biliminde en zor tanımlanan ve birden fazla tanımı yapılan bir kavramdır.</a:t>
            </a:r>
          </a:p>
          <a:p>
            <a:r>
              <a:rPr lang="tr-TR" sz="3200" dirty="0" smtClean="0"/>
              <a:t>Bu kavramı her çalışma alanı kendi çalışma alanı çerçevesinde tanımlar.</a:t>
            </a:r>
          </a:p>
          <a:p>
            <a:r>
              <a:rPr lang="tr-TR" sz="3200" dirty="0" smtClean="0"/>
              <a:t>Yaratıcılık kavramını San (1985)’de, batı dillerinde «</a:t>
            </a:r>
            <a:r>
              <a:rPr lang="tr-TR" sz="3200" dirty="0" err="1" smtClean="0"/>
              <a:t>creativity</a:t>
            </a:r>
            <a:r>
              <a:rPr lang="tr-TR" sz="3200" dirty="0" smtClean="0"/>
              <a:t>» olarak açıklamaktadır.</a:t>
            </a:r>
          </a:p>
          <a:p>
            <a:r>
              <a:rPr lang="tr-TR" sz="3200" dirty="0" smtClean="0"/>
              <a:t>Diğer yandan </a:t>
            </a:r>
            <a:r>
              <a:rPr lang="tr-TR" sz="3200" dirty="0" err="1" smtClean="0"/>
              <a:t>Latince’de</a:t>
            </a:r>
            <a:r>
              <a:rPr lang="tr-TR" sz="3200" dirty="0" smtClean="0"/>
              <a:t> «</a:t>
            </a:r>
            <a:r>
              <a:rPr lang="tr-TR" sz="3200" dirty="0" err="1" smtClean="0"/>
              <a:t>creare</a:t>
            </a:r>
            <a:r>
              <a:rPr lang="tr-TR" sz="3200" dirty="0" smtClean="0"/>
              <a:t>» sözcüğünün anlamı, doğurmak ve yaratmak, meydana getirmek şeklinde açıklanır(Aslan, 2001b).</a:t>
            </a:r>
          </a:p>
          <a:p>
            <a:endParaRPr lang="tr-TR" dirty="0"/>
          </a:p>
        </p:txBody>
      </p:sp>
    </p:spTree>
    <p:extLst>
      <p:ext uri="{BB962C8B-B14F-4D97-AF65-F5344CB8AC3E}">
        <p14:creationId xmlns:p14="http://schemas.microsoft.com/office/powerpoint/2010/main" val="3548399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188640"/>
            <a:ext cx="7128792" cy="954360"/>
          </a:xfrm>
          <a:solidFill>
            <a:schemeClr val="accent5">
              <a:lumMod val="75000"/>
            </a:schemeClr>
          </a:solidFill>
        </p:spPr>
        <p:txBody>
          <a:bodyPr/>
          <a:lstStyle/>
          <a:p>
            <a:pPr algn="r"/>
            <a:r>
              <a:rPr lang="tr-TR" b="1" dirty="0" err="1" smtClean="0">
                <a:solidFill>
                  <a:schemeClr val="tx1"/>
                </a:solidFill>
              </a:rPr>
              <a:t>Guilford’a</a:t>
            </a:r>
            <a:r>
              <a:rPr lang="tr-TR" b="1" dirty="0" smtClean="0">
                <a:solidFill>
                  <a:schemeClr val="tx1"/>
                </a:solidFill>
              </a:rPr>
              <a:t> göre yaratıcılık;</a:t>
            </a:r>
            <a:endParaRPr lang="tr-TR" b="1" dirty="0">
              <a:solidFill>
                <a:schemeClr val="tx1"/>
              </a:solidFill>
            </a:endParaRPr>
          </a:p>
        </p:txBody>
      </p:sp>
      <p:sp>
        <p:nvSpPr>
          <p:cNvPr id="3" name="İçerik Yer Tutucusu 2"/>
          <p:cNvSpPr>
            <a:spLocks noGrp="1"/>
          </p:cNvSpPr>
          <p:nvPr>
            <p:ph sz="quarter" idx="1"/>
          </p:nvPr>
        </p:nvSpPr>
        <p:spPr>
          <a:xfrm>
            <a:off x="251520" y="1556792"/>
            <a:ext cx="8435280" cy="4929411"/>
          </a:xfr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3200" dirty="0" smtClean="0"/>
              <a:t>Biliş, bellek, değerleme, yakınsak düşünme ve ıraksak düşünme yaratıcılıkta önemli rol oynamaktadır. </a:t>
            </a:r>
          </a:p>
          <a:p>
            <a:r>
              <a:rPr lang="tr-TR" sz="3200" dirty="0" smtClean="0"/>
              <a:t>Yakınsak </a:t>
            </a:r>
            <a:r>
              <a:rPr lang="tr-TR" sz="3200" dirty="0"/>
              <a:t>düşünce sahibi kişi, alışılagelmiş yollar izler, bilgisine ve hazır bilgiye dayanarak cevaplar verir. </a:t>
            </a:r>
          </a:p>
          <a:p>
            <a:endParaRPr lang="tr-TR" dirty="0"/>
          </a:p>
        </p:txBody>
      </p:sp>
    </p:spTree>
    <p:extLst>
      <p:ext uri="{BB962C8B-B14F-4D97-AF65-F5344CB8AC3E}">
        <p14:creationId xmlns:p14="http://schemas.microsoft.com/office/powerpoint/2010/main" val="258825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536" y="1124744"/>
            <a:ext cx="8137525" cy="3600450"/>
          </a:xfrm>
          <a:solidFill>
            <a:schemeClr val="accent3">
              <a:lumMod val="60000"/>
              <a:lumOff val="40000"/>
            </a:schemeClr>
          </a:solidFill>
        </p:spPr>
        <p:txBody>
          <a:bodyPr>
            <a:normAutofit lnSpcReduction="10000"/>
          </a:bodyPr>
          <a:lstStyle/>
          <a:p>
            <a:r>
              <a:rPr lang="tr-TR" sz="3200" b="1" dirty="0" smtClean="0"/>
              <a:t>Iraksak </a:t>
            </a:r>
            <a:r>
              <a:rPr lang="tr-TR" sz="3200" b="1" dirty="0"/>
              <a:t>düşüncede ise, belirli önermelerden ve temellerden hareket edilerek sonuca ulaşılmaz</a:t>
            </a:r>
            <a:r>
              <a:rPr lang="tr-TR" sz="3200" b="1" dirty="0" smtClean="0"/>
              <a:t>.</a:t>
            </a:r>
          </a:p>
          <a:p>
            <a:endParaRPr lang="tr-TR" sz="3200" b="1" dirty="0"/>
          </a:p>
          <a:p>
            <a:r>
              <a:rPr lang="tr-TR" sz="3200" b="1" dirty="0" smtClean="0"/>
              <a:t> Iraksak </a:t>
            </a:r>
            <a:r>
              <a:rPr lang="tr-TR" sz="3200" b="1" dirty="0"/>
              <a:t>düşünce, alışılagelmemiş düşünceleri kapsadığından yaratıcılık ile doğrudan ilgilidir.</a:t>
            </a:r>
          </a:p>
          <a:p>
            <a:endParaRPr lang="tr-TR" b="1" dirty="0"/>
          </a:p>
        </p:txBody>
      </p:sp>
    </p:spTree>
    <p:extLst>
      <p:ext uri="{BB962C8B-B14F-4D97-AF65-F5344CB8AC3E}">
        <p14:creationId xmlns:p14="http://schemas.microsoft.com/office/powerpoint/2010/main" val="800250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27784" y="274638"/>
            <a:ext cx="6408712" cy="850106"/>
          </a:xfr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Rıza (2000)’da yaratıcılığı;</a:t>
            </a:r>
            <a:endParaRPr lang="tr-TR" dirty="0"/>
          </a:p>
        </p:txBody>
      </p:sp>
      <p:sp>
        <p:nvSpPr>
          <p:cNvPr id="3" name="İçerik Yer Tutucusu 2"/>
          <p:cNvSpPr>
            <a:spLocks noGrp="1"/>
          </p:cNvSpPr>
          <p:nvPr>
            <p:ph sz="quarter" idx="1"/>
          </p:nvPr>
        </p:nvSpPr>
        <p:spPr>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lang="tr-TR" sz="3200" dirty="0" smtClean="0"/>
              <a:t>Bireylerde alışılmışın dışında düşünme,</a:t>
            </a:r>
          </a:p>
          <a:p>
            <a:r>
              <a:rPr lang="tr-TR" sz="3200" dirty="0" smtClean="0"/>
              <a:t> kalıplaşmış düşüncelerden sıyrılarak farklı bir bakış açısıyla bakabilme, </a:t>
            </a:r>
          </a:p>
          <a:p>
            <a:r>
              <a:rPr lang="tr-TR" sz="3200" dirty="0" smtClean="0"/>
              <a:t>farklı fikirlere açık olma, </a:t>
            </a:r>
          </a:p>
          <a:p>
            <a:r>
              <a:rPr lang="tr-TR" sz="3200" dirty="0" smtClean="0"/>
              <a:t>yeni ve farklı düşünceler ortaya koyma, </a:t>
            </a:r>
          </a:p>
          <a:p>
            <a:r>
              <a:rPr lang="tr-TR" sz="3200" dirty="0" smtClean="0"/>
              <a:t>orijinal ürün ortaya koyma olarak ele almıştır. (Üstündağ, 2003, s. 2)</a:t>
            </a:r>
            <a:endParaRPr lang="tr-TR" sz="3200" dirty="0"/>
          </a:p>
        </p:txBody>
      </p:sp>
    </p:spTree>
    <p:extLst>
      <p:ext uri="{BB962C8B-B14F-4D97-AF65-F5344CB8AC3E}">
        <p14:creationId xmlns:p14="http://schemas.microsoft.com/office/powerpoint/2010/main" val="3840517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159000" y="333375"/>
            <a:ext cx="6985000" cy="792163"/>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err="1" smtClean="0"/>
              <a:t>Feldhusen</a:t>
            </a:r>
            <a:r>
              <a:rPr lang="tr-TR" dirty="0" smtClean="0"/>
              <a:t> (2005) </a:t>
            </a:r>
            <a:endParaRPr lang="tr-TR" dirty="0"/>
          </a:p>
        </p:txBody>
      </p:sp>
      <p:sp>
        <p:nvSpPr>
          <p:cNvPr id="3" name="İçerik Yer Tutucusu 2"/>
          <p:cNvSpPr>
            <a:spLocks noGrp="1"/>
          </p:cNvSpPr>
          <p:nvPr>
            <p:ph idx="4294967295"/>
          </p:nvPr>
        </p:nvSpPr>
        <p:spPr>
          <a:xfrm>
            <a:off x="323528" y="1484784"/>
            <a:ext cx="8229600" cy="4525962"/>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2800" dirty="0" smtClean="0"/>
              <a:t>Üstün yetenekli çocukları erken yaşlardan itibaren gözlemleyerek bu çocukların genel özelliklerini aşağıdaki gibi sıralamıştır.</a:t>
            </a:r>
          </a:p>
          <a:p>
            <a:r>
              <a:rPr lang="tr-TR" sz="2800" u="sng" dirty="0" smtClean="0"/>
              <a:t>Bir alana ya da sanata ait bilgi veya becerilere küçük yaşlardan itibaren sahip olma</a:t>
            </a:r>
            <a:r>
              <a:rPr lang="tr-TR" sz="2800" dirty="0" smtClean="0"/>
              <a:t>.</a:t>
            </a:r>
          </a:p>
          <a:p>
            <a:r>
              <a:rPr lang="tr-TR" sz="2800" dirty="0" smtClean="0"/>
              <a:t>Erken çocukluk döneminde dikkat çekici düzeyde zeka, muhakeme ve güçlü hafızayı işaret edebilecek davranışlar sergileme.</a:t>
            </a:r>
          </a:p>
          <a:p>
            <a:r>
              <a:rPr lang="tr-TR" sz="2800" u="sng" dirty="0" smtClean="0"/>
              <a:t>Güçlü bir motivasyona sahip olma</a:t>
            </a:r>
            <a:r>
              <a:rPr lang="tr-TR" sz="2800" dirty="0" smtClean="0"/>
              <a:t>.</a:t>
            </a:r>
            <a:endParaRPr lang="tr-TR" sz="2800" dirty="0"/>
          </a:p>
        </p:txBody>
      </p:sp>
    </p:spTree>
    <p:extLst>
      <p:ext uri="{BB962C8B-B14F-4D97-AF65-F5344CB8AC3E}">
        <p14:creationId xmlns:p14="http://schemas.microsoft.com/office/powerpoint/2010/main" val="1211629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67544" y="1124744"/>
            <a:ext cx="8229600" cy="4524375"/>
          </a:xfr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tr-TR" sz="3200" b="1" dirty="0" smtClean="0"/>
              <a:t>Bağımsızlık isteği duyma ve bireysel çalışmayı tercih etme</a:t>
            </a:r>
          </a:p>
          <a:p>
            <a:r>
              <a:rPr lang="tr-TR" sz="3200" b="1" u="sng" dirty="0" smtClean="0"/>
              <a:t>Yaratıcılık konusunda kendine güven ve içsel denetime sahip olma</a:t>
            </a:r>
          </a:p>
          <a:p>
            <a:r>
              <a:rPr lang="tr-TR" sz="3200" b="1" dirty="0" smtClean="0"/>
              <a:t>Diğer üstünlere iletişime geçerek canlanma</a:t>
            </a:r>
          </a:p>
          <a:p>
            <a:r>
              <a:rPr lang="tr-TR" sz="3200" b="1" dirty="0" smtClean="0"/>
              <a:t>Etrafındaki detaylardan öze ulaşabilme</a:t>
            </a:r>
          </a:p>
          <a:p>
            <a:r>
              <a:rPr lang="tr-TR" sz="3200" b="1" dirty="0" smtClean="0"/>
              <a:t>Hızlandırılmış etkinliklerden yarar elde edebilme</a:t>
            </a:r>
            <a:endParaRPr lang="tr-TR" sz="3200" b="1" dirty="0"/>
          </a:p>
        </p:txBody>
      </p:sp>
    </p:spTree>
    <p:extLst>
      <p:ext uri="{BB962C8B-B14F-4D97-AF65-F5344CB8AC3E}">
        <p14:creationId xmlns:p14="http://schemas.microsoft.com/office/powerpoint/2010/main" val="3822398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980728"/>
            <a:ext cx="8229600" cy="4525962"/>
          </a:xfr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tr-TR" sz="3200" b="1" dirty="0" smtClean="0">
                <a:solidFill>
                  <a:schemeClr val="bg1"/>
                </a:solidFill>
              </a:rPr>
              <a:t>Özellikle erken çocukluk dönemi ile ilgili yaratıcılık tanımları içerisinde  </a:t>
            </a:r>
            <a:r>
              <a:rPr lang="tr-TR" sz="3200" b="1" dirty="0" err="1" smtClean="0">
                <a:solidFill>
                  <a:schemeClr val="bg1"/>
                </a:solidFill>
              </a:rPr>
              <a:t>Mayesky</a:t>
            </a:r>
            <a:r>
              <a:rPr lang="tr-TR" sz="3200" b="1" dirty="0" smtClean="0">
                <a:solidFill>
                  <a:schemeClr val="bg1"/>
                </a:solidFill>
              </a:rPr>
              <a:t> ’ </a:t>
            </a:r>
            <a:r>
              <a:rPr lang="tr-TR" sz="3200" b="1" dirty="0" err="1" smtClean="0">
                <a:solidFill>
                  <a:schemeClr val="bg1"/>
                </a:solidFill>
              </a:rPr>
              <a:t>nin</a:t>
            </a:r>
            <a:r>
              <a:rPr lang="tr-TR" sz="3200" b="1" dirty="0" smtClean="0">
                <a:solidFill>
                  <a:schemeClr val="bg1"/>
                </a:solidFill>
              </a:rPr>
              <a:t> (1998) tanımı dikkat çekmektedir.</a:t>
            </a:r>
          </a:p>
          <a:p>
            <a:r>
              <a:rPr lang="tr-TR" sz="3200" b="1" dirty="0" smtClean="0">
                <a:solidFill>
                  <a:schemeClr val="bg1"/>
                </a:solidFill>
              </a:rPr>
              <a:t>Ona göre «yaratıcılık, bir kişi ya da diğer insanlar tarafından değer verilen ve kişi için orijinal olan bir takım şeyleri yapma, düşünme veya ortaya koymadır.» şeklinde açıklamıştır.</a:t>
            </a:r>
            <a:endParaRPr lang="tr-TR" sz="3200" b="1" dirty="0">
              <a:solidFill>
                <a:schemeClr val="bg1"/>
              </a:solidFill>
            </a:endParaRPr>
          </a:p>
        </p:txBody>
      </p:sp>
    </p:spTree>
    <p:extLst>
      <p:ext uri="{BB962C8B-B14F-4D97-AF65-F5344CB8AC3E}">
        <p14:creationId xmlns:p14="http://schemas.microsoft.com/office/powerpoint/2010/main" val="3328660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rot="16200000">
            <a:off x="-2176109" y="2904302"/>
            <a:ext cx="6286291" cy="1143000"/>
          </a:xfrm>
        </p:spPr>
        <p:txBody>
          <a:bodyPr/>
          <a:lstStyle/>
          <a:p>
            <a:r>
              <a:rPr lang="tr-TR" dirty="0" smtClean="0"/>
              <a:t>Yaratıcılığı Etkileyen Faktörler</a:t>
            </a:r>
            <a:endParaRPr lang="tr-TR" dirty="0"/>
          </a:p>
        </p:txBody>
      </p:sp>
      <p:graphicFrame>
        <p:nvGraphicFramePr>
          <p:cNvPr id="4" name="İçerik Yer Tutucusu 3"/>
          <p:cNvGraphicFramePr>
            <a:graphicFrameLocks noGrp="1"/>
          </p:cNvGraphicFramePr>
          <p:nvPr>
            <p:ph idx="4294967295"/>
            <p:extLst>
              <p:ext uri="{D42A27DB-BD31-4B8C-83A1-F6EECF244321}">
                <p14:modId xmlns:p14="http://schemas.microsoft.com/office/powerpoint/2010/main" val="1439665275"/>
              </p:ext>
            </p:extLst>
          </p:nvPr>
        </p:nvGraphicFramePr>
        <p:xfrm>
          <a:off x="1152525" y="765175"/>
          <a:ext cx="7991475" cy="525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92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39552" y="620688"/>
            <a:ext cx="7992888" cy="5688632"/>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Bu sınıflamanın </a:t>
            </a:r>
            <a:r>
              <a:rPr lang="tr-TR" sz="2400" b="1" dirty="0" smtClean="0">
                <a:solidFill>
                  <a:schemeClr val="bg1"/>
                </a:solidFill>
              </a:rPr>
              <a:t>temelinde </a:t>
            </a:r>
            <a:r>
              <a:rPr lang="tr-TR" sz="2400" b="1" dirty="0">
                <a:solidFill>
                  <a:schemeClr val="bg1"/>
                </a:solidFill>
              </a:rPr>
              <a:t>toplumsal ihtiyaçlar ve değerler yatmaktadır. </a:t>
            </a:r>
          </a:p>
          <a:p>
            <a:pPr algn="ctr"/>
            <a:endParaRPr lang="tr-TR" sz="2400" b="1" dirty="0">
              <a:solidFill>
                <a:schemeClr val="bg1"/>
              </a:solidFill>
            </a:endParaRPr>
          </a:p>
          <a:p>
            <a:pPr algn="ctr"/>
            <a:r>
              <a:rPr lang="tr-TR" sz="2400" b="1" dirty="0">
                <a:solidFill>
                  <a:schemeClr val="bg1"/>
                </a:solidFill>
              </a:rPr>
              <a:t>Toplumsal ihtiyaçlar doğal olarak çok çeşitlilik gösterirler.</a:t>
            </a:r>
          </a:p>
          <a:p>
            <a:pPr algn="ctr"/>
            <a:endParaRPr lang="tr-TR" sz="2400" b="1" dirty="0">
              <a:solidFill>
                <a:schemeClr val="bg1"/>
              </a:solidFill>
            </a:endParaRPr>
          </a:p>
          <a:p>
            <a:pPr algn="ctr"/>
            <a:r>
              <a:rPr lang="tr-TR" sz="2400" b="1" dirty="0">
                <a:solidFill>
                  <a:schemeClr val="bg1"/>
                </a:solidFill>
              </a:rPr>
              <a:t>Bu ihtiyaçların bazıları diğerlerine göre daha fazla toplumsal öncelik ve değer taşırlar.</a:t>
            </a:r>
          </a:p>
          <a:p>
            <a:pPr algn="ctr"/>
            <a:endParaRPr lang="tr-TR" sz="2400" b="1" dirty="0">
              <a:solidFill>
                <a:schemeClr val="bg1"/>
              </a:solidFill>
            </a:endParaRPr>
          </a:p>
          <a:p>
            <a:pPr algn="ctr"/>
            <a:r>
              <a:rPr lang="tr-TR" sz="2400" b="1" dirty="0">
                <a:solidFill>
                  <a:schemeClr val="bg1"/>
                </a:solidFill>
              </a:rPr>
              <a:t>Bu ihtiyaç hiyerarşisi </a:t>
            </a:r>
            <a:r>
              <a:rPr lang="tr-TR" sz="2400" b="1" dirty="0" err="1">
                <a:solidFill>
                  <a:schemeClr val="bg1"/>
                </a:solidFill>
              </a:rPr>
              <a:t>Tannenboum’un</a:t>
            </a:r>
            <a:r>
              <a:rPr lang="tr-TR" sz="2400" b="1" dirty="0">
                <a:solidFill>
                  <a:schemeClr val="bg1"/>
                </a:solidFill>
              </a:rPr>
              <a:t> üstün yetenek türlerini </a:t>
            </a:r>
            <a:r>
              <a:rPr lang="tr-TR" sz="2400" b="1" dirty="0" err="1">
                <a:solidFill>
                  <a:schemeClr val="bg1"/>
                </a:solidFill>
              </a:rPr>
              <a:t>psikososyal</a:t>
            </a:r>
            <a:r>
              <a:rPr lang="tr-TR" sz="2400" b="1" dirty="0">
                <a:solidFill>
                  <a:schemeClr val="bg1"/>
                </a:solidFill>
              </a:rPr>
              <a:t> olarak sınıflandırmasının çıkış fikri olmuştur.</a:t>
            </a:r>
          </a:p>
          <a:p>
            <a:pPr algn="ctr"/>
            <a:endParaRPr lang="tr-TR" sz="2400" b="1" dirty="0">
              <a:solidFill>
                <a:schemeClr val="bg1"/>
              </a:solidFill>
            </a:endParaRPr>
          </a:p>
        </p:txBody>
      </p:sp>
    </p:spTree>
    <p:extLst>
      <p:ext uri="{BB962C8B-B14F-4D97-AF65-F5344CB8AC3E}">
        <p14:creationId xmlns:p14="http://schemas.microsoft.com/office/powerpoint/2010/main" val="2893825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75856" y="332656"/>
            <a:ext cx="5616624" cy="864096"/>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Yaratıcılık ve Zeka</a:t>
            </a:r>
            <a:endParaRPr lang="tr-TR" dirty="0"/>
          </a:p>
        </p:txBody>
      </p:sp>
      <p:sp>
        <p:nvSpPr>
          <p:cNvPr id="3" name="İçerik Yer Tutucusu 2"/>
          <p:cNvSpPr>
            <a:spLocks noGrp="1"/>
          </p:cNvSpPr>
          <p:nvPr>
            <p:ph sz="quarter" idx="1"/>
          </p:nvPr>
        </p:nvSpPr>
        <p: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tr-TR" b="1" dirty="0" smtClean="0"/>
              <a:t>Eğitimciler ve psikologlar uzun zamandır yaratıcılık ve zeka arasındaki ilişkiyi incelemektedir.</a:t>
            </a:r>
          </a:p>
          <a:p>
            <a:r>
              <a:rPr lang="tr-TR" b="1" dirty="0" smtClean="0"/>
              <a:t>Zeka ve yaratıcılık arasındaki ilişki konusunda araştırma sonuçları çelişkilidir(Kim, 2005).</a:t>
            </a:r>
          </a:p>
          <a:p>
            <a:r>
              <a:rPr lang="tr-TR" b="1" dirty="0" err="1" smtClean="0"/>
              <a:t>Hlasny</a:t>
            </a:r>
            <a:r>
              <a:rPr lang="tr-TR" b="1" dirty="0" smtClean="0"/>
              <a:t>’ </a:t>
            </a:r>
            <a:r>
              <a:rPr lang="tr-TR" b="1" dirty="0" err="1" smtClean="0"/>
              <a:t>nin</a:t>
            </a:r>
            <a:r>
              <a:rPr lang="tr-TR" b="1" dirty="0" smtClean="0"/>
              <a:t> (2008) aktardığına göre bazı araştırmalara göre yaratıcılık, zekadan bağımsız bir yapı (</a:t>
            </a:r>
            <a:r>
              <a:rPr lang="tr-TR" b="1" dirty="0" err="1" smtClean="0"/>
              <a:t>Guilford</a:t>
            </a:r>
            <a:r>
              <a:rPr lang="tr-TR" b="1" dirty="0" smtClean="0"/>
              <a:t>, 1950; </a:t>
            </a:r>
            <a:r>
              <a:rPr lang="tr-TR" b="1" dirty="0" err="1" smtClean="0"/>
              <a:t>Sternberg</a:t>
            </a:r>
            <a:r>
              <a:rPr lang="tr-TR" b="1" dirty="0" smtClean="0"/>
              <a:t>, 2003; </a:t>
            </a:r>
            <a:r>
              <a:rPr lang="tr-TR" b="1" dirty="0" err="1" smtClean="0"/>
              <a:t>Torrance</a:t>
            </a:r>
            <a:r>
              <a:rPr lang="tr-TR" b="1" dirty="0" smtClean="0"/>
              <a:t>, 1975; </a:t>
            </a:r>
            <a:r>
              <a:rPr lang="tr-TR" b="1" dirty="0" err="1" smtClean="0"/>
              <a:t>Wallach</a:t>
            </a:r>
            <a:r>
              <a:rPr lang="tr-TR" b="1" dirty="0" smtClean="0"/>
              <a:t>&amp; </a:t>
            </a:r>
            <a:r>
              <a:rPr lang="tr-TR" b="1" dirty="0" err="1" smtClean="0"/>
              <a:t>Kogan</a:t>
            </a:r>
            <a:r>
              <a:rPr lang="tr-TR" b="1" dirty="0" smtClean="0"/>
              <a:t>, 1965) iken bazı araştırmalar bu iki yapı arasında zayıf ve orta düzeyde ilişki olduğunu göstermiştir (</a:t>
            </a:r>
            <a:r>
              <a:rPr lang="tr-TR" b="1" dirty="0" err="1" smtClean="0"/>
              <a:t>Getzels</a:t>
            </a:r>
            <a:r>
              <a:rPr lang="tr-TR" b="1" dirty="0" smtClean="0"/>
              <a:t> &amp;Jackson, 1962; </a:t>
            </a:r>
            <a:r>
              <a:rPr lang="tr-TR" b="1" dirty="0" err="1" smtClean="0"/>
              <a:t>Guilford</a:t>
            </a:r>
            <a:r>
              <a:rPr lang="tr-TR" b="1" dirty="0" smtClean="0"/>
              <a:t>, 1967; </a:t>
            </a:r>
            <a:r>
              <a:rPr lang="tr-TR" b="1" dirty="0" err="1" smtClean="0"/>
              <a:t>Runco</a:t>
            </a:r>
            <a:r>
              <a:rPr lang="tr-TR" b="1" dirty="0" smtClean="0"/>
              <a:t> &amp;Albert,1986; </a:t>
            </a:r>
            <a:r>
              <a:rPr lang="tr-TR" b="1" dirty="0" err="1" smtClean="0"/>
              <a:t>Torrance</a:t>
            </a:r>
            <a:r>
              <a:rPr lang="tr-TR" b="1" dirty="0" smtClean="0"/>
              <a:t>, 1962; </a:t>
            </a:r>
            <a:r>
              <a:rPr lang="tr-TR" b="1" dirty="0" err="1" smtClean="0"/>
              <a:t>Wallah&amp;Kogan</a:t>
            </a:r>
            <a:r>
              <a:rPr lang="tr-TR" b="1" dirty="0" smtClean="0"/>
              <a:t>, 1965; </a:t>
            </a:r>
            <a:r>
              <a:rPr lang="tr-TR" b="1" dirty="0" err="1" smtClean="0"/>
              <a:t>Yamamoto</a:t>
            </a:r>
            <a:r>
              <a:rPr lang="tr-TR" b="1" dirty="0" smtClean="0"/>
              <a:t>, 1964).</a:t>
            </a:r>
          </a:p>
        </p:txBody>
      </p:sp>
    </p:spTree>
    <p:extLst>
      <p:ext uri="{BB962C8B-B14F-4D97-AF65-F5344CB8AC3E}">
        <p14:creationId xmlns:p14="http://schemas.microsoft.com/office/powerpoint/2010/main" val="4230114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124744"/>
            <a:ext cx="8229600" cy="4525963"/>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lang="tr-TR" sz="2800" b="1" dirty="0"/>
              <a:t>Bununla birlikte belli bir zeka seviyesinden sonra zeka ve yaratıcılık arasındaki ilişkinin ortadan kalktığını savunan araştırmacılar </a:t>
            </a:r>
            <a:r>
              <a:rPr lang="tr-TR" sz="2800" b="1" dirty="0" smtClean="0"/>
              <a:t>bulunmaktadır</a:t>
            </a:r>
            <a:r>
              <a:rPr lang="tr-TR" sz="2800" b="1" dirty="0"/>
              <a:t>. </a:t>
            </a:r>
          </a:p>
          <a:p>
            <a:r>
              <a:rPr lang="tr-TR" sz="2800" b="1" dirty="0"/>
              <a:t>Eşik teorisi olarak adlandırılan bu görüşe göre 120 IQ puanı üzerinde yaratıcılık ve zeka arasındaki ilişki bulunmamaktadır(</a:t>
            </a:r>
            <a:r>
              <a:rPr lang="tr-TR" sz="2800" b="1" dirty="0" err="1"/>
              <a:t>Barron</a:t>
            </a:r>
            <a:r>
              <a:rPr lang="tr-TR" sz="2800" b="1" dirty="0"/>
              <a:t>, 1961; Child&amp; </a:t>
            </a:r>
            <a:r>
              <a:rPr lang="tr-TR" sz="2800" b="1" dirty="0" err="1"/>
              <a:t>Croucher</a:t>
            </a:r>
            <a:r>
              <a:rPr lang="tr-TR" sz="2800" b="1" dirty="0"/>
              <a:t>, 1977; </a:t>
            </a:r>
            <a:r>
              <a:rPr lang="tr-TR" sz="2800" b="1" dirty="0" err="1"/>
              <a:t>Getzels</a:t>
            </a:r>
            <a:r>
              <a:rPr lang="tr-TR" sz="2800" b="1" dirty="0"/>
              <a:t> &amp;Jackson, 1962; </a:t>
            </a:r>
            <a:r>
              <a:rPr lang="tr-TR" sz="2800" b="1" dirty="0" err="1"/>
              <a:t>Plucker</a:t>
            </a:r>
            <a:r>
              <a:rPr lang="tr-TR" sz="2800" b="1" dirty="0"/>
              <a:t> &amp;</a:t>
            </a:r>
            <a:r>
              <a:rPr lang="tr-TR" sz="2800" b="1" dirty="0" err="1"/>
              <a:t>Renzulli</a:t>
            </a:r>
            <a:r>
              <a:rPr lang="tr-TR" sz="2800" b="1" dirty="0"/>
              <a:t>, 1999, </a:t>
            </a:r>
            <a:r>
              <a:rPr lang="tr-TR" sz="2800" b="1" dirty="0" err="1"/>
              <a:t>Shaw&amp;DeMers</a:t>
            </a:r>
            <a:r>
              <a:rPr lang="tr-TR" sz="2800" b="1" dirty="0"/>
              <a:t>; 1986; Torrance,1962)</a:t>
            </a:r>
          </a:p>
          <a:p>
            <a:endParaRPr lang="tr-TR" sz="2800" b="1" dirty="0"/>
          </a:p>
        </p:txBody>
      </p:sp>
    </p:spTree>
    <p:extLst>
      <p:ext uri="{BB962C8B-B14F-4D97-AF65-F5344CB8AC3E}">
        <p14:creationId xmlns:p14="http://schemas.microsoft.com/office/powerpoint/2010/main" val="1070621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980728"/>
            <a:ext cx="8229600" cy="4741863"/>
          </a:xfr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r>
              <a:rPr lang="tr-TR" sz="2800" b="1" dirty="0" err="1" smtClean="0">
                <a:solidFill>
                  <a:schemeClr val="bg1"/>
                </a:solidFill>
              </a:rPr>
              <a:t>Sternberg</a:t>
            </a:r>
            <a:r>
              <a:rPr lang="tr-TR" sz="2800" b="1" dirty="0" smtClean="0">
                <a:solidFill>
                  <a:schemeClr val="bg1"/>
                </a:solidFill>
              </a:rPr>
              <a:t> ve </a:t>
            </a:r>
            <a:r>
              <a:rPr lang="tr-TR" sz="2800" b="1" dirty="0" err="1" smtClean="0">
                <a:solidFill>
                  <a:schemeClr val="bg1"/>
                </a:solidFill>
              </a:rPr>
              <a:t>O’Hara</a:t>
            </a:r>
            <a:r>
              <a:rPr lang="tr-TR" sz="2800" b="1" dirty="0" smtClean="0">
                <a:solidFill>
                  <a:schemeClr val="bg1"/>
                </a:solidFill>
              </a:rPr>
              <a:t> (1999) , zeka ve yaratıcılık arasında olabilecek muhtemel ilişkileri sıralamışlardır:</a:t>
            </a:r>
          </a:p>
          <a:p>
            <a:pPr marL="457200" indent="-457200">
              <a:buFont typeface="+mj-lt"/>
              <a:buAutoNum type="alphaLcParenR"/>
            </a:pPr>
            <a:r>
              <a:rPr lang="tr-TR" sz="2800" b="1" dirty="0" smtClean="0">
                <a:solidFill>
                  <a:schemeClr val="bg1"/>
                </a:solidFill>
              </a:rPr>
              <a:t>Her ikisi de aynıdır.</a:t>
            </a:r>
          </a:p>
          <a:p>
            <a:pPr marL="457200" indent="-457200">
              <a:buFont typeface="+mj-lt"/>
              <a:buAutoNum type="alphaLcParenR"/>
            </a:pPr>
            <a:r>
              <a:rPr lang="tr-TR" sz="2800" b="1" dirty="0" smtClean="0">
                <a:solidFill>
                  <a:schemeClr val="bg1"/>
                </a:solidFill>
              </a:rPr>
              <a:t>Biri diğerinin alt boyutudur. Örneğin; yaratıcılık zekanın alt boyutudur.</a:t>
            </a:r>
          </a:p>
          <a:p>
            <a:pPr marL="457200" indent="-457200">
              <a:buFont typeface="+mj-lt"/>
              <a:buAutoNum type="alphaLcParenR"/>
            </a:pPr>
            <a:r>
              <a:rPr lang="tr-TR" sz="2800" b="1" dirty="0" smtClean="0">
                <a:solidFill>
                  <a:schemeClr val="bg1"/>
                </a:solidFill>
              </a:rPr>
              <a:t>İkisi bağlantısızdır.</a:t>
            </a:r>
          </a:p>
          <a:p>
            <a:pPr marL="457200" indent="-457200">
              <a:buFont typeface="+mj-lt"/>
              <a:buAutoNum type="alphaLcParenR"/>
            </a:pPr>
            <a:r>
              <a:rPr lang="tr-TR" sz="2800" b="1" dirty="0" smtClean="0">
                <a:solidFill>
                  <a:schemeClr val="bg1"/>
                </a:solidFill>
              </a:rPr>
              <a:t>Biri diğerinden bağımsız fakat örtüşen yapıları bulunmaktadır.</a:t>
            </a:r>
          </a:p>
          <a:p>
            <a:pPr marL="457200" indent="-457200">
              <a:buFont typeface="+mj-lt"/>
              <a:buAutoNum type="alphaLcPeriod"/>
            </a:pPr>
            <a:endParaRPr lang="tr-TR" sz="2800" b="1" dirty="0">
              <a:solidFill>
                <a:schemeClr val="bg1"/>
              </a:solidFill>
            </a:endParaRPr>
          </a:p>
        </p:txBody>
      </p:sp>
    </p:spTree>
    <p:extLst>
      <p:ext uri="{BB962C8B-B14F-4D97-AF65-F5344CB8AC3E}">
        <p14:creationId xmlns:p14="http://schemas.microsoft.com/office/powerpoint/2010/main" val="3505676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1268760"/>
            <a:ext cx="8229600" cy="4525962"/>
          </a:xfr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lang="tr-TR" sz="2800" b="1" dirty="0" smtClean="0">
                <a:solidFill>
                  <a:schemeClr val="bg1"/>
                </a:solidFill>
              </a:rPr>
              <a:t>Ömeroğlu’nun (1986) yaptığı araştırmada ise, «</a:t>
            </a:r>
            <a:r>
              <a:rPr lang="tr-TR" sz="2800" b="1" dirty="0" err="1" smtClean="0">
                <a:solidFill>
                  <a:schemeClr val="bg1"/>
                </a:solidFill>
              </a:rPr>
              <a:t>Torrance</a:t>
            </a:r>
            <a:r>
              <a:rPr lang="tr-TR" sz="2800" b="1" dirty="0" smtClean="0">
                <a:solidFill>
                  <a:schemeClr val="bg1"/>
                </a:solidFill>
              </a:rPr>
              <a:t> Şekillerle Yaratıcı Düşünce» testinin A Formu kullanılarak, 5-6 yaş grubu çocuklarını zeka ve yaratıcılık düzeyi arasındaki ilişki incelenmiştir.</a:t>
            </a:r>
          </a:p>
          <a:p>
            <a:r>
              <a:rPr lang="tr-TR" sz="2800" b="1" dirty="0" smtClean="0">
                <a:solidFill>
                  <a:schemeClr val="bg1"/>
                </a:solidFill>
              </a:rPr>
              <a:t>Sonuçta zeka ve yaratıcılık boyutları arasında pozitif yönde, fakat kuvvetli olmayan bir ilişki bulunmuştur.</a:t>
            </a:r>
          </a:p>
          <a:p>
            <a:r>
              <a:rPr lang="tr-TR" sz="2800" b="1" dirty="0" smtClean="0">
                <a:solidFill>
                  <a:schemeClr val="bg1"/>
                </a:solidFill>
              </a:rPr>
              <a:t>Ayrıca yaş ve cinsiyet değişkenlerinin bu ilişkiyi etkilemedikleri görülmüştür.</a:t>
            </a:r>
            <a:endParaRPr lang="tr-TR" sz="2800" b="1" dirty="0">
              <a:solidFill>
                <a:schemeClr val="bg1"/>
              </a:solidFill>
            </a:endParaRPr>
          </a:p>
        </p:txBody>
      </p:sp>
    </p:spTree>
    <p:extLst>
      <p:ext uri="{BB962C8B-B14F-4D97-AF65-F5344CB8AC3E}">
        <p14:creationId xmlns:p14="http://schemas.microsoft.com/office/powerpoint/2010/main" val="1283805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03848" y="274638"/>
            <a:ext cx="5760640" cy="922114"/>
          </a:xfr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Çevrenin etkisi…</a:t>
            </a:r>
            <a:endParaRPr lang="tr-TR" dirty="0"/>
          </a:p>
        </p:txBody>
      </p:sp>
      <p:sp>
        <p:nvSpPr>
          <p:cNvPr id="3" name="İçerik Yer Tutucusu 2"/>
          <p:cNvSpPr>
            <a:spLocks noGrp="1"/>
          </p:cNvSpPr>
          <p:nvPr>
            <p:ph idx="4294967295"/>
          </p:nvPr>
        </p:nvSpPr>
        <p:spPr>
          <a:xfrm>
            <a:off x="251520" y="1916832"/>
            <a:ext cx="8229600" cy="4525962"/>
          </a:xfr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lang="tr-TR" sz="3200" dirty="0"/>
              <a:t>Yaratıcılık potansiyelinde çevrenin rolü çocuğun yaratıcılığının gelişiminde katlayıcı etki rolü oynar. </a:t>
            </a:r>
            <a:endParaRPr lang="tr-TR" sz="3200" dirty="0" smtClean="0"/>
          </a:p>
          <a:p>
            <a:r>
              <a:rPr lang="tr-TR" sz="3200" dirty="0" smtClean="0"/>
              <a:t>Yaratıcılık </a:t>
            </a:r>
            <a:r>
              <a:rPr lang="tr-TR" sz="3200" dirty="0"/>
              <a:t>düzeyindeki her artış, daha iyi ve daha uygun çevrenin seçilmesine veya oluşturulmasına neden olur. </a:t>
            </a:r>
            <a:endParaRPr lang="tr-TR" sz="3200" dirty="0" smtClean="0"/>
          </a:p>
          <a:p>
            <a:r>
              <a:rPr lang="tr-TR" sz="3200" dirty="0" smtClean="0"/>
              <a:t>Buna </a:t>
            </a:r>
            <a:r>
              <a:rPr lang="tr-TR" sz="3200" dirty="0"/>
              <a:t>karşılık, daha iyi çevre ise yaratıcılığı birkaç kademe daha artırır (Sak, 2016, s. 67).</a:t>
            </a:r>
          </a:p>
        </p:txBody>
      </p:sp>
    </p:spTree>
    <p:extLst>
      <p:ext uri="{BB962C8B-B14F-4D97-AF65-F5344CB8AC3E}">
        <p14:creationId xmlns:p14="http://schemas.microsoft.com/office/powerpoint/2010/main" val="3476719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55776" y="274638"/>
            <a:ext cx="6336704" cy="922114"/>
          </a:xfrm>
          <a:solidFill>
            <a:schemeClr val="accent4">
              <a:lumMod val="40000"/>
              <a:lumOff val="60000"/>
            </a:schemeClr>
          </a:solidFill>
        </p:spPr>
        <p:txBody>
          <a:bodyPr>
            <a:normAutofit/>
          </a:bodyPr>
          <a:lstStyle/>
          <a:p>
            <a:pPr algn="r"/>
            <a:r>
              <a:rPr lang="tr-TR" dirty="0" smtClean="0"/>
              <a:t>Yaratıcılık </a:t>
            </a:r>
            <a:r>
              <a:rPr lang="tr-TR" dirty="0"/>
              <a:t>ve Cinsiyet</a:t>
            </a:r>
          </a:p>
        </p:txBody>
      </p:sp>
      <p:sp>
        <p:nvSpPr>
          <p:cNvPr id="3" name="İçerik Yer Tutucusu 2"/>
          <p:cNvSpPr>
            <a:spLocks noGrp="1"/>
          </p:cNvSpPr>
          <p:nvPr>
            <p:ph sz="quarter" idx="1"/>
          </p:nvPr>
        </p:nvSpPr>
        <p: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3200" dirty="0"/>
              <a:t>Yaratıcılığı etkileyen etmenlerden cinsiyetin rolü araştırmalarda yer almıştır. </a:t>
            </a:r>
            <a:endParaRPr lang="tr-TR" sz="3200" dirty="0" smtClean="0"/>
          </a:p>
          <a:p>
            <a:r>
              <a:rPr lang="tr-TR" sz="3200" dirty="0" smtClean="0"/>
              <a:t>Yaratıcılık </a:t>
            </a:r>
            <a:r>
              <a:rPr lang="tr-TR" sz="3200" dirty="0"/>
              <a:t>düzeyinin cinsiyet üzerindeki etkisini araştıran araştırmalarda yaratıcılık düzeyleri ve cinsiyetleri arasında anlamlı bir ilişki bulunamamıştır (Ceylan, 2008; </a:t>
            </a:r>
            <a:r>
              <a:rPr lang="tr-TR" sz="3200" dirty="0" err="1"/>
              <a:t>Kiper</a:t>
            </a:r>
            <a:r>
              <a:rPr lang="tr-TR" sz="3200" dirty="0"/>
              <a:t>, 2016; </a:t>
            </a:r>
            <a:r>
              <a:rPr lang="tr-TR" sz="3200" dirty="0" err="1"/>
              <a:t>Sıdar</a:t>
            </a:r>
            <a:r>
              <a:rPr lang="tr-TR" sz="3200" dirty="0"/>
              <a:t>, 2011</a:t>
            </a:r>
            <a:r>
              <a:rPr lang="tr-TR" sz="3200" dirty="0" smtClean="0"/>
              <a:t>)</a:t>
            </a:r>
          </a:p>
        </p:txBody>
      </p:sp>
    </p:spTree>
    <p:extLst>
      <p:ext uri="{BB962C8B-B14F-4D97-AF65-F5344CB8AC3E}">
        <p14:creationId xmlns:p14="http://schemas.microsoft.com/office/powerpoint/2010/main" val="3680592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412776"/>
            <a:ext cx="8172399" cy="4059932"/>
          </a:xfr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tr-TR" sz="3200" dirty="0">
                <a:solidFill>
                  <a:schemeClr val="bg1"/>
                </a:solidFill>
              </a:rPr>
              <a:t>Özdemir (2013)’de yaptığı araştırma, cinsiyet ve yaratıcı düşünce arasındaki ilişki erkeklerin lehine sonuçlanmıştır. Yani erkekleri yaratıcılık puanı  kızlardan daha yüksek çıkmıştır. Böylece yaratıcı düşünce ve cinsiyet arasında anlamlı bir farklılık söz konusu olmuştur (Özdemir, 2013).</a:t>
            </a:r>
          </a:p>
        </p:txBody>
      </p:sp>
    </p:spTree>
    <p:extLst>
      <p:ext uri="{BB962C8B-B14F-4D97-AF65-F5344CB8AC3E}">
        <p14:creationId xmlns:p14="http://schemas.microsoft.com/office/powerpoint/2010/main" val="4182664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536" y="1268760"/>
            <a:ext cx="8229600" cy="4525962"/>
          </a:xfr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tr-TR" sz="2800" dirty="0"/>
              <a:t>Atay (2009)’da yaptığı araştırmasında veri toplama aracı olarak </a:t>
            </a:r>
            <a:r>
              <a:rPr lang="tr-TR" sz="2800" dirty="0" err="1"/>
              <a:t>Torrance</a:t>
            </a:r>
            <a:r>
              <a:rPr lang="tr-TR" sz="2800" dirty="0"/>
              <a:t> Yaratıcı Düşünce A testini uygulamıştır. Çocukların cinsiyetleri ile akıcılık, esneklik, zenginleştirme puanları arasında kızlar lehine anlamlı (p &lt; 0,05) bir ilişki bulunmuştur. Orijinallik puanı arasında cinsiyet üzerinde anlamlı bir fark bulunmamıştır (Atay, 2009</a:t>
            </a:r>
            <a:r>
              <a:rPr lang="tr-TR" sz="2800" dirty="0" smtClean="0"/>
              <a:t>).</a:t>
            </a:r>
          </a:p>
          <a:p>
            <a:endParaRPr lang="tr-TR" sz="2800" dirty="0"/>
          </a:p>
          <a:p>
            <a:endParaRPr lang="tr-TR" sz="2800" dirty="0"/>
          </a:p>
        </p:txBody>
      </p:sp>
    </p:spTree>
    <p:extLst>
      <p:ext uri="{BB962C8B-B14F-4D97-AF65-F5344CB8AC3E}">
        <p14:creationId xmlns:p14="http://schemas.microsoft.com/office/powerpoint/2010/main" val="1116969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844824"/>
            <a:ext cx="7128792" cy="267765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2800" dirty="0" err="1"/>
              <a:t>Hargraves</a:t>
            </a:r>
            <a:r>
              <a:rPr lang="tr-TR" sz="2800" dirty="0"/>
              <a:t> (1977)’de cinsiyet ve yaratıcı düşünce puanları arasındaki ilişkiyi konu alan araştırmalarda, kullandıkları testle, örneklem ve araştırma desenlerine göre ortaya farklı sonuçlar çıktığına değinmiştir (Sungur, 1997, s. 55).</a:t>
            </a:r>
          </a:p>
        </p:txBody>
      </p:sp>
    </p:spTree>
    <p:extLst>
      <p:ext uri="{BB962C8B-B14F-4D97-AF65-F5344CB8AC3E}">
        <p14:creationId xmlns:p14="http://schemas.microsoft.com/office/powerpoint/2010/main" val="177585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806700" y="115888"/>
            <a:ext cx="6337300" cy="865187"/>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Yaratıcılık </a:t>
            </a:r>
            <a:r>
              <a:rPr lang="tr-TR" dirty="0"/>
              <a:t>ve Yaş</a:t>
            </a:r>
          </a:p>
        </p:txBody>
      </p:sp>
      <p:sp>
        <p:nvSpPr>
          <p:cNvPr id="3" name="İçerik Yer Tutucusu 2"/>
          <p:cNvSpPr>
            <a:spLocks noGrp="1"/>
          </p:cNvSpPr>
          <p:nvPr>
            <p:ph idx="4294967295"/>
          </p:nvPr>
        </p:nvSpPr>
        <p:spPr>
          <a:xfrm>
            <a:off x="0" y="1196975"/>
            <a:ext cx="8964613" cy="4176713"/>
          </a:xfrm>
        </p:spPr>
        <p:txBody>
          <a:bodyPr>
            <a:noAutofit/>
          </a:bodyPr>
          <a:lstStyle/>
          <a:p>
            <a:r>
              <a:rPr lang="tr-TR" dirty="0" err="1"/>
              <a:t>Ligon</a:t>
            </a:r>
            <a:r>
              <a:rPr lang="tr-TR" dirty="0"/>
              <a:t> (1957)’da, çocukların yaratıcılık gelişimini yaşlara göre incelemiştir </a:t>
            </a:r>
            <a:r>
              <a:rPr lang="tr-TR" dirty="0" smtClean="0"/>
              <a:t>(Ömeroğlu ve </a:t>
            </a:r>
            <a:r>
              <a:rPr lang="tr-TR" dirty="0"/>
              <a:t>Turla, 2001, s. 151</a:t>
            </a:r>
            <a:r>
              <a:rPr lang="tr-TR" dirty="0" smtClean="0"/>
              <a:t>):</a:t>
            </a:r>
          </a:p>
          <a:p>
            <a:endParaRPr lang="tr-TR" sz="2800" dirty="0"/>
          </a:p>
        </p:txBody>
      </p:sp>
      <p:sp>
        <p:nvSpPr>
          <p:cNvPr id="4" name="Dikdörtgen 3"/>
          <p:cNvSpPr/>
          <p:nvPr/>
        </p:nvSpPr>
        <p:spPr>
          <a:xfrm>
            <a:off x="179512" y="1988840"/>
            <a:ext cx="8280920" cy="4536504"/>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1- Doğumdan İki Yaşa Kadar</a:t>
            </a:r>
          </a:p>
          <a:p>
            <a:pPr algn="ctr"/>
            <a:endParaRPr lang="tr-TR" sz="2400" b="1" dirty="0">
              <a:solidFill>
                <a:schemeClr val="tx1"/>
              </a:solidFill>
            </a:endParaRPr>
          </a:p>
          <a:p>
            <a:pPr algn="ctr"/>
            <a:r>
              <a:rPr lang="tr-TR" sz="2400" b="1" dirty="0">
                <a:solidFill>
                  <a:schemeClr val="tx1"/>
                </a:solidFill>
              </a:rPr>
              <a:t>Hayal gücü kavramı bireyin ilk yıllarında gelişmeye başlar. Günlük rutin işleri iki yaşında tahmin eder.</a:t>
            </a:r>
          </a:p>
          <a:p>
            <a:pPr algn="ctr"/>
            <a:r>
              <a:rPr lang="tr-TR" sz="2400" b="1" dirty="0">
                <a:solidFill>
                  <a:schemeClr val="tx1"/>
                </a:solidFill>
              </a:rPr>
              <a:t>Görme, dokunma, tatma gibi duyu organlarını kullanmada isteklidir. Meraklıdırlar</a:t>
            </a:r>
            <a:r>
              <a:rPr lang="tr-TR" sz="2400" b="1" dirty="0" smtClean="0">
                <a:solidFill>
                  <a:schemeClr val="tx1"/>
                </a:solidFill>
              </a:rPr>
              <a:t>.</a:t>
            </a:r>
          </a:p>
          <a:p>
            <a:pPr algn="ctr"/>
            <a:r>
              <a:rPr lang="tr-TR" sz="2400" b="1" dirty="0" smtClean="0">
                <a:solidFill>
                  <a:schemeClr val="tx1"/>
                </a:solidFill>
              </a:rPr>
              <a:t>………………………………………………..</a:t>
            </a:r>
            <a:endParaRPr lang="tr-TR" sz="2400" b="1" dirty="0">
              <a:solidFill>
                <a:schemeClr val="tx1"/>
              </a:solidFill>
            </a:endParaRPr>
          </a:p>
          <a:p>
            <a:pPr algn="ctr"/>
            <a:r>
              <a:rPr lang="tr-TR" sz="2400" b="1" dirty="0">
                <a:solidFill>
                  <a:schemeClr val="tx1"/>
                </a:solidFill>
              </a:rPr>
              <a:t>Dolgu oyuncaklar, büyük bloklar, basit oyunlar kullanabilir</a:t>
            </a:r>
            <a:r>
              <a:rPr lang="tr-TR" sz="2400" b="1" dirty="0" smtClean="0">
                <a:solidFill>
                  <a:schemeClr val="tx1"/>
                </a:solidFill>
              </a:rPr>
              <a:t>.</a:t>
            </a:r>
            <a:endParaRPr lang="tr-TR" sz="2400" b="1" dirty="0">
              <a:solidFill>
                <a:schemeClr val="tx1"/>
              </a:solidFill>
            </a:endParaRPr>
          </a:p>
          <a:p>
            <a:pPr algn="ctr"/>
            <a:r>
              <a:rPr lang="tr-TR" sz="2400" b="1" dirty="0">
                <a:solidFill>
                  <a:schemeClr val="tx1"/>
                </a:solidFill>
              </a:rPr>
              <a:t>Çocuğun kelime hazinesi ve kelimelerin anlamı için ebeveynler basit sözel oyunlar oynamalıdır.</a:t>
            </a:r>
          </a:p>
        </p:txBody>
      </p:sp>
    </p:spTree>
    <p:extLst>
      <p:ext uri="{BB962C8B-B14F-4D97-AF65-F5344CB8AC3E}">
        <p14:creationId xmlns:p14="http://schemas.microsoft.com/office/powerpoint/2010/main" val="573557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31550" y="404664"/>
            <a:ext cx="6419056" cy="936104"/>
          </a:xfrm>
          <a:solidFill>
            <a:schemeClr val="accent3"/>
          </a:solidFill>
        </p:spPr>
        <p:txBody>
          <a:bodyPr/>
          <a:lstStyle/>
          <a:p>
            <a:pPr algn="r"/>
            <a:r>
              <a:rPr lang="tr-TR" dirty="0" smtClean="0">
                <a:solidFill>
                  <a:schemeClr val="bg1"/>
                </a:solidFill>
              </a:rPr>
              <a:t>Artık Yetenekler:</a:t>
            </a:r>
            <a:endParaRPr lang="tr-TR" dirty="0">
              <a:solidFill>
                <a:schemeClr val="bg1"/>
              </a:solidFill>
            </a:endParaRPr>
          </a:p>
        </p:txBody>
      </p:sp>
      <p:sp>
        <p:nvSpPr>
          <p:cNvPr id="3" name="İçerik Yer Tutucusu 2"/>
          <p:cNvSpPr>
            <a:spLocks noGrp="1"/>
          </p:cNvSpPr>
          <p:nvPr>
            <p:ph sz="quarter" idx="1"/>
          </p:nvPr>
        </p:nvSpPr>
        <p:spPr>
          <a:xfrm>
            <a:off x="251520" y="1484784"/>
            <a:ext cx="8435280" cy="4968552"/>
          </a:xfrm>
        </p:spPr>
        <p:txBody>
          <a:bodyPr>
            <a:normAutofit fontScale="92500" lnSpcReduction="10000"/>
          </a:bodyPr>
          <a:lstStyle/>
          <a:p>
            <a:r>
              <a:rPr lang="tr-TR" sz="2800" b="1" dirty="0" smtClean="0"/>
              <a:t>Bu tür yeteneklere sahip bireyler olağanüstü yaratımlarıyla insanların duygu ve duyarlılıklarını sanat, edebiyat, müzik ve felsefe gibi alanlarda artıran şahıslardır.</a:t>
            </a:r>
          </a:p>
          <a:p>
            <a:r>
              <a:rPr lang="tr-TR" sz="2800" b="1" dirty="0" smtClean="0"/>
              <a:t>Bunlara;</a:t>
            </a:r>
          </a:p>
          <a:p>
            <a:r>
              <a:rPr lang="tr-TR" sz="2800" b="1" dirty="0" smtClean="0"/>
              <a:t>Picasso,</a:t>
            </a:r>
          </a:p>
          <a:p>
            <a:r>
              <a:rPr lang="tr-TR" sz="2800" b="1" dirty="0" smtClean="0"/>
              <a:t>Mozart,</a:t>
            </a:r>
          </a:p>
          <a:p>
            <a:r>
              <a:rPr lang="tr-TR" sz="2800" b="1" dirty="0" smtClean="0"/>
              <a:t>Kant,</a:t>
            </a:r>
          </a:p>
          <a:p>
            <a:r>
              <a:rPr lang="tr-TR" sz="2800" b="1" dirty="0" smtClean="0"/>
              <a:t>İdil </a:t>
            </a:r>
            <a:r>
              <a:rPr lang="tr-TR" sz="2800" b="1" dirty="0" err="1" smtClean="0"/>
              <a:t>Biret</a:t>
            </a:r>
            <a:r>
              <a:rPr lang="tr-TR" sz="2800" b="1" dirty="0" smtClean="0"/>
              <a:t>,</a:t>
            </a:r>
          </a:p>
          <a:p>
            <a:r>
              <a:rPr lang="tr-TR" sz="2800" b="1" dirty="0" smtClean="0"/>
              <a:t>Suna Kan,</a:t>
            </a:r>
          </a:p>
          <a:p>
            <a:r>
              <a:rPr lang="tr-TR" sz="2800" b="1" dirty="0" smtClean="0"/>
              <a:t>Nietzsche örnek olarak verilebilir.</a:t>
            </a:r>
          </a:p>
          <a:p>
            <a:endParaRPr lang="tr-TR" dirty="0"/>
          </a:p>
        </p:txBody>
      </p:sp>
    </p:spTree>
    <p:extLst>
      <p:ext uri="{BB962C8B-B14F-4D97-AF65-F5344CB8AC3E}">
        <p14:creationId xmlns:p14="http://schemas.microsoft.com/office/powerpoint/2010/main" val="504726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idx="4294967295"/>
          </p:nvPr>
        </p:nvSpPr>
        <p:spPr>
          <a:xfrm>
            <a:off x="2087563" y="188913"/>
            <a:ext cx="7056437" cy="936625"/>
          </a:xfr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r"/>
            <a:r>
              <a:rPr lang="tr-TR" dirty="0"/>
              <a:t>2-İkiden Dört Yaşa Kadar</a:t>
            </a:r>
            <a:br>
              <a:rPr lang="tr-TR" dirty="0"/>
            </a:br>
            <a:endParaRPr lang="tr-TR" dirty="0"/>
          </a:p>
        </p:txBody>
      </p:sp>
      <p:sp>
        <p:nvSpPr>
          <p:cNvPr id="5" name="Yuvarlatılmış Dikdörtgen 4"/>
          <p:cNvSpPr/>
          <p:nvPr/>
        </p:nvSpPr>
        <p:spPr>
          <a:xfrm>
            <a:off x="430850" y="1641449"/>
            <a:ext cx="7704856" cy="468052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rPr>
              <a:t>Bu dönemde çocuk yapılacak şeyleri kendisi yapmakta heveslidir ve durumu gerçekleştirmesi çocuğun kendine güvenmesini sağlar.</a:t>
            </a:r>
          </a:p>
          <a:p>
            <a:pPr algn="ctr"/>
            <a:endParaRPr lang="tr-TR" sz="2000" b="1" dirty="0">
              <a:solidFill>
                <a:schemeClr val="bg1"/>
              </a:solidFill>
            </a:endParaRPr>
          </a:p>
          <a:p>
            <a:pPr algn="ctr"/>
            <a:r>
              <a:rPr lang="tr-TR" sz="2000" b="1" dirty="0">
                <a:solidFill>
                  <a:schemeClr val="bg1"/>
                </a:solidFill>
              </a:rPr>
              <a:t>Çevreyi tanımak ve keşfetmek için sorular sorar ve bu keşfi kendine özgü metotlarla gerçekleştirmeye çalışır</a:t>
            </a:r>
            <a:r>
              <a:rPr lang="tr-TR" sz="2000" b="1" dirty="0" smtClean="0">
                <a:solidFill>
                  <a:schemeClr val="bg1"/>
                </a:solidFill>
              </a:rPr>
              <a:t>.</a:t>
            </a:r>
          </a:p>
          <a:p>
            <a:pPr algn="ctr"/>
            <a:r>
              <a:rPr lang="tr-TR" sz="2000" b="1" dirty="0" smtClean="0">
                <a:solidFill>
                  <a:schemeClr val="bg1"/>
                </a:solidFill>
              </a:rPr>
              <a:t>………………………</a:t>
            </a:r>
            <a:endParaRPr lang="tr-TR" sz="2000" b="1" dirty="0">
              <a:solidFill>
                <a:schemeClr val="bg1"/>
              </a:solidFill>
            </a:endParaRPr>
          </a:p>
          <a:p>
            <a:pPr algn="ctr"/>
            <a:endParaRPr lang="tr-TR" sz="2000" b="1" dirty="0">
              <a:solidFill>
                <a:schemeClr val="bg1"/>
              </a:solidFill>
            </a:endParaRPr>
          </a:p>
          <a:p>
            <a:pPr algn="ctr"/>
            <a:r>
              <a:rPr lang="tr-TR" sz="2000" b="1" dirty="0">
                <a:solidFill>
                  <a:schemeClr val="bg1"/>
                </a:solidFill>
              </a:rPr>
              <a:t>Bu dönemde hayal gücü gelişimi için değişik şekillerde inşa edilebilecek bloklar kullanılmalıdır</a:t>
            </a:r>
            <a:r>
              <a:rPr lang="tr-TR" sz="2000" b="1" dirty="0" smtClean="0">
                <a:solidFill>
                  <a:schemeClr val="bg1"/>
                </a:solidFill>
              </a:rPr>
              <a:t>.</a:t>
            </a:r>
            <a:endParaRPr lang="tr-TR" sz="2000" b="1" dirty="0">
              <a:solidFill>
                <a:schemeClr val="bg1"/>
              </a:solidFill>
            </a:endParaRPr>
          </a:p>
          <a:p>
            <a:pPr algn="ctr"/>
            <a:r>
              <a:rPr lang="tr-TR" sz="2000" b="1" dirty="0">
                <a:solidFill>
                  <a:schemeClr val="bg1"/>
                </a:solidFill>
              </a:rPr>
              <a:t>Bulunduğu çevreyi keşfetmesi için cesaretlendirilmeli ve çevreyi kendisinin keşfetmesi sağlanmalıdır.</a:t>
            </a:r>
          </a:p>
        </p:txBody>
      </p:sp>
    </p:spTree>
    <p:extLst>
      <p:ext uri="{BB962C8B-B14F-4D97-AF65-F5344CB8AC3E}">
        <p14:creationId xmlns:p14="http://schemas.microsoft.com/office/powerpoint/2010/main" val="2617726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303463" y="188913"/>
            <a:ext cx="6840537" cy="863600"/>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r"/>
            <a:r>
              <a:rPr lang="sv-SE" dirty="0"/>
              <a:t>3- Dörtten Altı Yaşa Kadar</a:t>
            </a:r>
            <a:br>
              <a:rPr lang="sv-SE" dirty="0"/>
            </a:br>
            <a:endParaRPr lang="tr-TR" dirty="0"/>
          </a:p>
        </p:txBody>
      </p:sp>
      <p:sp>
        <p:nvSpPr>
          <p:cNvPr id="3" name="İçerik Yer Tutucusu 2"/>
          <p:cNvSpPr>
            <a:spLocks noGrp="1"/>
          </p:cNvSpPr>
          <p:nvPr>
            <p:ph idx="4294967295"/>
          </p:nvPr>
        </p:nvSpPr>
        <p:spPr>
          <a:xfrm>
            <a:off x="323528" y="1268760"/>
            <a:ext cx="8460432" cy="4464398"/>
          </a:xfrm>
          <a:solidFill>
            <a:srgbClr val="FF0000"/>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a:buFont typeface="Wingdings" panose="05000000000000000000" pitchFamily="2" charset="2"/>
              <a:buChar char="Ø"/>
            </a:pPr>
            <a:r>
              <a:rPr lang="tr-TR" b="1" u="sng" dirty="0" smtClean="0"/>
              <a:t>Çocuk </a:t>
            </a:r>
            <a:r>
              <a:rPr lang="tr-TR" b="1" u="sng" dirty="0"/>
              <a:t>bu dönemle plan yapma becerisini öğrenir. Olaylar arasındaki ilişkiyi kurar</a:t>
            </a:r>
            <a:r>
              <a:rPr lang="tr-TR" b="1" dirty="0" smtClean="0">
                <a:solidFill>
                  <a:schemeClr val="bg1"/>
                </a:solidFill>
              </a:rPr>
              <a:t>.</a:t>
            </a:r>
          </a:p>
          <a:p>
            <a:pPr>
              <a:buFont typeface="Wingdings" panose="05000000000000000000" pitchFamily="2" charset="2"/>
              <a:buChar char="Ø"/>
            </a:pPr>
            <a:r>
              <a:rPr lang="tr-TR" b="1" u="sng" dirty="0"/>
              <a:t>Yaratıcılık gelişimi için sözcük oyunları ile yeni deneyimler kazanırken, yaratıcı sanatlar yoluyla kendine güven geliştirilebilir</a:t>
            </a:r>
            <a:r>
              <a:rPr lang="tr-TR" b="1" u="sng" dirty="0" smtClean="0"/>
              <a:t>.</a:t>
            </a:r>
            <a:endParaRPr lang="tr-TR" b="1" u="sng" dirty="0"/>
          </a:p>
          <a:p>
            <a:pPr>
              <a:buFont typeface="Wingdings" panose="05000000000000000000" pitchFamily="2" charset="2"/>
              <a:buChar char="Ø"/>
            </a:pPr>
            <a:r>
              <a:rPr lang="tr-TR" b="1" dirty="0">
                <a:solidFill>
                  <a:schemeClr val="bg1"/>
                </a:solidFill>
              </a:rPr>
              <a:t>Yaratıcılığı etkileyen yaş faktöründe dikkat edilecek bir noktada, kelime ile oynanan oyunlarda çocukların ürettikleri yetişkinlerle karşılaştırılmamalıdır. Anne, baba ve öğretmenler bu dönemde çocuğun fikirlerine göre değerlendirmelidirler.</a:t>
            </a:r>
          </a:p>
          <a:p>
            <a:pPr>
              <a:buFont typeface="Wingdings" panose="05000000000000000000" pitchFamily="2" charset="2"/>
              <a:buChar char="Ø"/>
            </a:pPr>
            <a:endParaRPr lang="tr-TR" b="1" dirty="0">
              <a:solidFill>
                <a:schemeClr val="bg1"/>
              </a:solidFill>
            </a:endParaRPr>
          </a:p>
        </p:txBody>
      </p:sp>
    </p:spTree>
    <p:extLst>
      <p:ext uri="{BB962C8B-B14F-4D97-AF65-F5344CB8AC3E}">
        <p14:creationId xmlns:p14="http://schemas.microsoft.com/office/powerpoint/2010/main" val="2111313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2411760" y="260648"/>
            <a:ext cx="6624736" cy="936104"/>
          </a:xfr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Yaratıcılık ve Aile</a:t>
            </a:r>
            <a:endParaRPr lang="tr-TR" dirty="0"/>
          </a:p>
        </p:txBody>
      </p:sp>
      <p:sp>
        <p:nvSpPr>
          <p:cNvPr id="3" name="İçerik Yer Tutucusu 2"/>
          <p:cNvSpPr>
            <a:spLocks noGrp="1"/>
          </p:cNvSpPr>
          <p:nvPr>
            <p:ph idx="4294967295"/>
          </p:nvPr>
        </p:nvSpPr>
        <p:spPr>
          <a:xfrm>
            <a:off x="179512" y="2132856"/>
            <a:ext cx="8497888" cy="2951162"/>
          </a:xfrm>
          <a:solidFill>
            <a:srgbClr val="FFC000"/>
          </a:solidFill>
          <a:ln>
            <a:noFill/>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tr-TR" sz="3200" dirty="0" smtClean="0"/>
              <a:t>Baskıcı </a:t>
            </a:r>
            <a:r>
              <a:rPr lang="tr-TR" sz="3200" dirty="0"/>
              <a:t>aile tutumlarında çocuğun fikirlerinden çok ailenin fikirlerinin önem arz ettiği, çocuğun kendini ifade etmesine fırsat tanınmaması, özgür düşünmesini kısıtladığı için yaratıcılığın gelişimi için uygun bir ortam söz konusu olamaz. </a:t>
            </a:r>
            <a:endParaRPr lang="tr-TR" sz="3200" dirty="0" smtClean="0"/>
          </a:p>
        </p:txBody>
      </p:sp>
    </p:spTree>
    <p:extLst>
      <p:ext uri="{BB962C8B-B14F-4D97-AF65-F5344CB8AC3E}">
        <p14:creationId xmlns:p14="http://schemas.microsoft.com/office/powerpoint/2010/main" val="2449760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2" y="1700808"/>
            <a:ext cx="8208912" cy="2554545"/>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tr-TR" sz="3200" dirty="0"/>
              <a:t>Aşırı koruyucu aile tutumu, çocuğun zarar görmemesi için onun adına kararlar almaları özgür bir düşünme söz konusu olmayacağından yaratıcılığı engelleyen aile tutumlarından bir tanesidir. </a:t>
            </a:r>
          </a:p>
        </p:txBody>
      </p:sp>
    </p:spTree>
    <p:extLst>
      <p:ext uri="{BB962C8B-B14F-4D97-AF65-F5344CB8AC3E}">
        <p14:creationId xmlns:p14="http://schemas.microsoft.com/office/powerpoint/2010/main" val="2876345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1700808"/>
            <a:ext cx="7776864" cy="2677656"/>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tr-TR" sz="2800" b="1" dirty="0">
                <a:solidFill>
                  <a:schemeClr val="bg1"/>
                </a:solidFill>
              </a:rPr>
              <a:t>Aşırı hoş görülü aile tutumlarında ise sınır ve kuralların olmaması, çocuğun kendini özgürce ifade etmesi açısından yaratıcılığını ortaya çıkarmada uygun zemin yaratabilecek bir aile tutum modeli olabileceğine değinilmektedir. </a:t>
            </a:r>
          </a:p>
        </p:txBody>
      </p:sp>
    </p:spTree>
    <p:extLst>
      <p:ext uri="{BB962C8B-B14F-4D97-AF65-F5344CB8AC3E}">
        <p14:creationId xmlns:p14="http://schemas.microsoft.com/office/powerpoint/2010/main" val="2166046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700808"/>
            <a:ext cx="7705725" cy="2232025"/>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r>
              <a:rPr lang="tr-TR" sz="3200" b="1" dirty="0">
                <a:solidFill>
                  <a:schemeClr val="bg1"/>
                </a:solidFill>
              </a:rPr>
              <a:t>Aşırı hoşgörülü aile tutumu çocuğa uygun mekân ve yönlendirme yapılmadığı için eleştirilen bir aile tutum </a:t>
            </a:r>
            <a:r>
              <a:rPr lang="tr-TR" sz="3200" b="1" dirty="0" smtClean="0">
                <a:solidFill>
                  <a:schemeClr val="bg1"/>
                </a:solidFill>
              </a:rPr>
              <a:t>modelidir. </a:t>
            </a:r>
            <a:endParaRPr lang="tr-TR" b="1" dirty="0">
              <a:solidFill>
                <a:schemeClr val="bg1"/>
              </a:solidFill>
            </a:endParaRPr>
          </a:p>
        </p:txBody>
      </p:sp>
    </p:spTree>
    <p:extLst>
      <p:ext uri="{BB962C8B-B14F-4D97-AF65-F5344CB8AC3E}">
        <p14:creationId xmlns:p14="http://schemas.microsoft.com/office/powerpoint/2010/main" val="1693764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539552" y="1196752"/>
            <a:ext cx="7920880" cy="432048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rPr>
              <a:t>En uygun aile tutum modeli demokratik aile tutumudur. </a:t>
            </a:r>
          </a:p>
          <a:p>
            <a:pPr algn="ctr"/>
            <a:r>
              <a:rPr lang="tr-TR" sz="2800" b="1" dirty="0">
                <a:solidFill>
                  <a:schemeClr val="bg1"/>
                </a:solidFill>
              </a:rPr>
              <a:t>Çünkü çocuğa aile yaratıcılığının gelişimi için uygun mekân ve yönlendirmeyi yapar, aile düşüncesini belirtir böylece uygulaması için ya da kendi düşüncesini ortaya koymak için fırsat tanır (</a:t>
            </a:r>
            <a:r>
              <a:rPr lang="tr-TR" sz="2800" b="1" dirty="0" err="1">
                <a:solidFill>
                  <a:schemeClr val="bg1"/>
                </a:solidFill>
              </a:rPr>
              <a:t>Elibol</a:t>
            </a:r>
            <a:r>
              <a:rPr lang="tr-TR" sz="2800" b="1" dirty="0">
                <a:solidFill>
                  <a:schemeClr val="bg1"/>
                </a:solidFill>
              </a:rPr>
              <a:t>, 2010, s. 192-202).</a:t>
            </a:r>
          </a:p>
        </p:txBody>
      </p:sp>
    </p:spTree>
    <p:extLst>
      <p:ext uri="{BB962C8B-B14F-4D97-AF65-F5344CB8AC3E}">
        <p14:creationId xmlns:p14="http://schemas.microsoft.com/office/powerpoint/2010/main" val="3067469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a:r>
              <a:rPr lang="tr-TR" dirty="0" smtClean="0"/>
              <a:t>Yaratıcılık </a:t>
            </a:r>
            <a:r>
              <a:rPr lang="tr-TR" dirty="0"/>
              <a:t>ve Okul</a:t>
            </a:r>
          </a:p>
        </p:txBody>
      </p:sp>
      <p:sp>
        <p:nvSpPr>
          <p:cNvPr id="3" name="İçerik Yer Tutucusu 2"/>
          <p:cNvSpPr>
            <a:spLocks noGrp="1"/>
          </p:cNvSpPr>
          <p:nvPr>
            <p:ph sz="quarter" idx="1"/>
          </p:nvPr>
        </p:nvSpPr>
        <p:spPr>
          <a:xfrm>
            <a:off x="467544" y="1844824"/>
            <a:ext cx="8229600" cy="3701008"/>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r>
              <a:rPr lang="tr-TR" sz="3200" b="1" dirty="0">
                <a:solidFill>
                  <a:schemeClr val="bg1"/>
                </a:solidFill>
              </a:rPr>
              <a:t>Emir ve arkadaşları (2004)’da, okulda öğrenciler üzerinde en çok etkili olan kişinin öğretmen olduğunu açıklar. </a:t>
            </a:r>
            <a:endParaRPr lang="tr-TR" sz="3200" b="1" dirty="0" smtClean="0">
              <a:solidFill>
                <a:schemeClr val="bg1"/>
              </a:solidFill>
            </a:endParaRPr>
          </a:p>
          <a:p>
            <a:r>
              <a:rPr lang="tr-TR" sz="3200" b="1" dirty="0" smtClean="0">
                <a:solidFill>
                  <a:schemeClr val="bg1"/>
                </a:solidFill>
              </a:rPr>
              <a:t>Öğretmenlerin </a:t>
            </a:r>
            <a:r>
              <a:rPr lang="tr-TR" sz="3200" b="1" dirty="0">
                <a:solidFill>
                  <a:schemeClr val="bg1"/>
                </a:solidFill>
              </a:rPr>
              <a:t>öğrencilere karşı tutumları, öğrencileri olumlu ve olumsuz açıdan etkileyen en önemli unsurlardan biridir. </a:t>
            </a:r>
          </a:p>
        </p:txBody>
      </p:sp>
    </p:spTree>
    <p:extLst>
      <p:ext uri="{BB962C8B-B14F-4D97-AF65-F5344CB8AC3E}">
        <p14:creationId xmlns:p14="http://schemas.microsoft.com/office/powerpoint/2010/main" val="148626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683568" y="764704"/>
            <a:ext cx="7848872" cy="4392488"/>
          </a:xfrm>
          <a:prstGeom prst="round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rPr>
              <a:t>Yaratıcılığın gelişimi için öğretmenlerin rolü olduğu kadar yaratıcılığı geliştiren eğitim programlarının da geliştirilmesi önem taşımaktadır (Kara, 2007). </a:t>
            </a:r>
          </a:p>
        </p:txBody>
      </p:sp>
    </p:spTree>
    <p:extLst>
      <p:ext uri="{BB962C8B-B14F-4D97-AF65-F5344CB8AC3E}">
        <p14:creationId xmlns:p14="http://schemas.microsoft.com/office/powerpoint/2010/main" val="2580550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620713"/>
            <a:ext cx="8229600" cy="1143000"/>
          </a:xfrm>
        </p:spPr>
        <p:txBody>
          <a:bodyPr>
            <a:normAutofit fontScale="90000"/>
          </a:bodyPr>
          <a:lstStyle/>
          <a:p>
            <a:pPr algn="ctr"/>
            <a:r>
              <a:rPr lang="tr-TR" dirty="0" smtClean="0"/>
              <a:t>YARATICI ÇOCUK ÖZELLİKLERİ</a:t>
            </a:r>
            <a:br>
              <a:rPr lang="tr-TR" dirty="0" smtClean="0"/>
            </a:br>
            <a:r>
              <a:rPr lang="tr-TR" dirty="0" smtClean="0"/>
              <a:t/>
            </a:r>
            <a:br>
              <a:rPr lang="tr-TR" dirty="0" smtClean="0"/>
            </a:br>
            <a:endParaRPr lang="tr-TR" dirty="0"/>
          </a:p>
        </p:txBody>
      </p:sp>
      <p:sp>
        <p:nvSpPr>
          <p:cNvPr id="3" name="İçerik Yer Tutucusu 2"/>
          <p:cNvSpPr>
            <a:spLocks noGrp="1"/>
          </p:cNvSpPr>
          <p:nvPr>
            <p:ph idx="4294967295"/>
          </p:nvPr>
        </p:nvSpPr>
        <p:spPr>
          <a:xfrm>
            <a:off x="395536" y="1340768"/>
            <a:ext cx="8064500" cy="5218113"/>
          </a:xfr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a:bodyPr>
          <a:lstStyle/>
          <a:p>
            <a:r>
              <a:rPr lang="tr-TR" sz="4000" dirty="0" smtClean="0"/>
              <a:t>Yaratıcı çocuk ve yaratıcı yetişkin özellikleri birbirlerinden ayrılır. Çünkü yetişkinlerin yaratıcılığını toplumsal etki ölçütü ile değerlendirirken çocukların yaratıcılığında bu ölçüt kullanılmaz. En yaygın yaratıcı çocuk özellikleri (Sak, 2016, s. 70-71):</a:t>
            </a:r>
          </a:p>
          <a:p>
            <a:endParaRPr lang="tr-TR" dirty="0" smtClean="0"/>
          </a:p>
          <a:p>
            <a:endParaRPr lang="tr-TR" dirty="0"/>
          </a:p>
        </p:txBody>
      </p:sp>
    </p:spTree>
    <p:extLst>
      <p:ext uri="{BB962C8B-B14F-4D97-AF65-F5344CB8AC3E}">
        <p14:creationId xmlns:p14="http://schemas.microsoft.com/office/powerpoint/2010/main" val="2517795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539274"/>
            <a:ext cx="3767328" cy="5803392"/>
          </a:xfrm>
          <a:prstGeom prst="rect">
            <a:avLst/>
          </a:prstGeom>
        </p:spPr>
      </p:pic>
      <p:sp>
        <p:nvSpPr>
          <p:cNvPr id="3" name="Başlık 2"/>
          <p:cNvSpPr>
            <a:spLocks noGrp="1"/>
          </p:cNvSpPr>
          <p:nvPr>
            <p:ph type="title" idx="4294967295"/>
          </p:nvPr>
        </p:nvSpPr>
        <p:spPr>
          <a:xfrm rot="19706328">
            <a:off x="0" y="539750"/>
            <a:ext cx="2378075" cy="1371600"/>
          </a:xfrm>
          <a:solidFill>
            <a:schemeClr val="accent1"/>
          </a:solidFill>
        </p:spPr>
        <p:txBody>
          <a:bodyPr/>
          <a:lstStyle/>
          <a:p>
            <a:r>
              <a:rPr lang="tr-TR" dirty="0" smtClean="0"/>
              <a:t>İDİL BİRET </a:t>
            </a:r>
            <a:endParaRPr lang="tr-TR" dirty="0"/>
          </a:p>
        </p:txBody>
      </p:sp>
      <p:sp>
        <p:nvSpPr>
          <p:cNvPr id="6" name="Metin Yer Tutucusu 5"/>
          <p:cNvSpPr>
            <a:spLocks noGrp="1"/>
          </p:cNvSpPr>
          <p:nvPr>
            <p:ph type="body" sz="half" idx="4294967295"/>
          </p:nvPr>
        </p:nvSpPr>
        <p:spPr>
          <a:xfrm>
            <a:off x="0" y="3273425"/>
            <a:ext cx="4067175" cy="2243138"/>
          </a:xfrm>
        </p:spPr>
        <p:txBody>
          <a:bodyPr>
            <a:normAutofit fontScale="70000" lnSpcReduction="20000"/>
          </a:bodyPr>
          <a:lstStyle/>
          <a:p>
            <a:r>
              <a:rPr lang="tr-TR" sz="4100" b="1" dirty="0">
                <a:solidFill>
                  <a:schemeClr val="tx1"/>
                </a:solidFill>
              </a:rPr>
              <a:t>İki buçuk yaşında iken piyanoda iki parmakla küçük melodiler çalmıştır.</a:t>
            </a:r>
          </a:p>
          <a:p>
            <a:endParaRPr lang="tr-TR" dirty="0"/>
          </a:p>
        </p:txBody>
      </p:sp>
    </p:spTree>
    <p:extLst>
      <p:ext uri="{BB962C8B-B14F-4D97-AF65-F5344CB8AC3E}">
        <p14:creationId xmlns:p14="http://schemas.microsoft.com/office/powerpoint/2010/main" val="32250272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536" y="620688"/>
            <a:ext cx="8351838" cy="5576888"/>
          </a:xfr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70000" lnSpcReduction="20000"/>
          </a:bodyPr>
          <a:lstStyle/>
          <a:p>
            <a:r>
              <a:rPr lang="tr-TR" dirty="0"/>
              <a:t>1.	</a:t>
            </a:r>
            <a:r>
              <a:rPr lang="tr-TR" sz="3200" dirty="0"/>
              <a:t>Birbiriyle alakasız görünen düşünceler arasında çağırışım yoluyla bağlantı kurma yetenekleri gelişmiştir.</a:t>
            </a:r>
          </a:p>
          <a:p>
            <a:endParaRPr lang="tr-TR" sz="3200" dirty="0"/>
          </a:p>
          <a:p>
            <a:r>
              <a:rPr lang="tr-TR" sz="3200" dirty="0"/>
              <a:t>2.	Var olan düşünceler üzerinde değişiklik yaparak bu fikirleri düzenleyip, birleştirerek yeni bir ürün ya da fikir ortaya koyma yeteneği gelişmiştir.</a:t>
            </a:r>
          </a:p>
          <a:p>
            <a:endParaRPr lang="tr-TR" sz="3200" dirty="0"/>
          </a:p>
          <a:p>
            <a:r>
              <a:rPr lang="tr-TR" sz="3200" dirty="0"/>
              <a:t>3.	Problem çözerken sıra dışı düşünceler üretme yeteneği gelişmiştir.</a:t>
            </a:r>
          </a:p>
          <a:p>
            <a:endParaRPr lang="tr-TR" sz="3200" dirty="0"/>
          </a:p>
          <a:p>
            <a:r>
              <a:rPr lang="tr-TR" sz="3200" dirty="0"/>
              <a:t>4.	Yapılan esprilerde ince mesajları yakalar ve şakaları zekicedir.</a:t>
            </a:r>
          </a:p>
          <a:p>
            <a:endParaRPr lang="tr-TR" sz="3200" dirty="0"/>
          </a:p>
          <a:p>
            <a:r>
              <a:rPr lang="tr-TR" sz="3200" dirty="0"/>
              <a:t>5.	Hayal	gücünün	zenginliğini	kullanarak	bir	olayı	</a:t>
            </a:r>
            <a:r>
              <a:rPr lang="tr-TR" sz="3200" dirty="0" err="1"/>
              <a:t>hikâyeleştirme</a:t>
            </a:r>
            <a:r>
              <a:rPr lang="tr-TR" sz="3200" dirty="0"/>
              <a:t> potansiyelleri yüksektir.</a:t>
            </a:r>
          </a:p>
          <a:p>
            <a:endParaRPr lang="tr-TR" dirty="0"/>
          </a:p>
          <a:p>
            <a:endParaRPr lang="tr-TR" dirty="0"/>
          </a:p>
        </p:txBody>
      </p:sp>
    </p:spTree>
    <p:extLst>
      <p:ext uri="{BB962C8B-B14F-4D97-AF65-F5344CB8AC3E}">
        <p14:creationId xmlns:p14="http://schemas.microsoft.com/office/powerpoint/2010/main" val="618609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67544" y="692696"/>
            <a:ext cx="7957641" cy="5577483"/>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7500" lnSpcReduction="20000"/>
          </a:bodyPr>
          <a:lstStyle/>
          <a:p>
            <a:r>
              <a:rPr lang="tr-TR" sz="3500" dirty="0"/>
              <a:t>6.	Her hangi bir konu üzerinde orijinal düşünceler üretebilirler.</a:t>
            </a:r>
          </a:p>
          <a:p>
            <a:endParaRPr lang="tr-TR" sz="3500" dirty="0"/>
          </a:p>
          <a:p>
            <a:r>
              <a:rPr lang="tr-TR" sz="3500" dirty="0"/>
              <a:t>7.	Özgün bir çalışma ortaya koyarken bu çalışmada sorumluluklarının farkına varıp çalışmasına odaklanarak azimle bitirme özelliğine sahiptirler.</a:t>
            </a:r>
          </a:p>
          <a:p>
            <a:endParaRPr lang="tr-TR" sz="3500" dirty="0"/>
          </a:p>
          <a:p>
            <a:r>
              <a:rPr lang="tr-TR" sz="3500" dirty="0"/>
              <a:t>8.	Yoğun soru sorma istekleri keşfetme meraklarındandır.</a:t>
            </a:r>
          </a:p>
          <a:p>
            <a:endParaRPr lang="tr-TR" sz="3500" dirty="0"/>
          </a:p>
          <a:p>
            <a:r>
              <a:rPr lang="tr-TR" sz="3500" dirty="0"/>
              <a:t>9.	İlgi	duydukları	alanlara	yoğun	ilgilidirler	bu	ilgi	bir	tutkuya dönüştürürler.</a:t>
            </a:r>
          </a:p>
          <a:p>
            <a:endParaRPr lang="tr-TR" sz="3200" dirty="0"/>
          </a:p>
        </p:txBody>
      </p:sp>
    </p:spTree>
    <p:extLst>
      <p:ext uri="{BB962C8B-B14F-4D97-AF65-F5344CB8AC3E}">
        <p14:creationId xmlns:p14="http://schemas.microsoft.com/office/powerpoint/2010/main" val="3725455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404813"/>
            <a:ext cx="8229600" cy="1143000"/>
          </a:xfrm>
        </p:spPr>
        <p:txBody>
          <a:bodyPr>
            <a:normAutofit fontScale="90000"/>
          </a:bodyPr>
          <a:lstStyle/>
          <a:p>
            <a:pPr algn="ctr"/>
            <a:r>
              <a:rPr lang="tr-TR" dirty="0" smtClean="0"/>
              <a:t>YARATICILIĞIN </a:t>
            </a:r>
            <a:r>
              <a:rPr lang="tr-TR" dirty="0"/>
              <a:t>BOYUTLARI</a:t>
            </a:r>
            <a:br>
              <a:rPr lang="tr-TR" dirty="0"/>
            </a:br>
            <a:r>
              <a:rPr lang="tr-TR" dirty="0"/>
              <a:t/>
            </a:r>
            <a:br>
              <a:rPr lang="tr-TR" dirty="0"/>
            </a:br>
            <a:endParaRPr lang="tr-TR" dirty="0"/>
          </a:p>
        </p:txBody>
      </p:sp>
      <p:sp>
        <p:nvSpPr>
          <p:cNvPr id="3" name="İçerik Yer Tutucusu 2"/>
          <p:cNvSpPr>
            <a:spLocks noGrp="1"/>
          </p:cNvSpPr>
          <p:nvPr>
            <p:ph idx="4294967295"/>
          </p:nvPr>
        </p:nvSpPr>
        <p:spPr>
          <a:xfrm>
            <a:off x="323528" y="1268760"/>
            <a:ext cx="8208912" cy="5328593"/>
          </a:xfr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r>
              <a:rPr lang="tr-TR" sz="2800" dirty="0"/>
              <a:t>Yaratıcılığı oluşturan birden fazla alt boyut bulunmaktadır. </a:t>
            </a:r>
            <a:endParaRPr lang="tr-TR" sz="2800" dirty="0" smtClean="0"/>
          </a:p>
          <a:p>
            <a:r>
              <a:rPr lang="tr-TR" sz="2800" u="sng" dirty="0" err="1" smtClean="0"/>
              <a:t>Guilford</a:t>
            </a:r>
            <a:r>
              <a:rPr lang="tr-TR" sz="2800" u="sng" dirty="0" smtClean="0"/>
              <a:t> </a:t>
            </a:r>
            <a:r>
              <a:rPr lang="tr-TR" sz="2800" u="sng" dirty="0"/>
              <a:t>(1967) ve </a:t>
            </a:r>
            <a:r>
              <a:rPr lang="tr-TR" sz="2800" u="sng" dirty="0" err="1"/>
              <a:t>Torrance</a:t>
            </a:r>
            <a:r>
              <a:rPr lang="tr-TR" sz="2800" u="sng" dirty="0"/>
              <a:t> (1968)’da yaratıcı düşünce testlerinde yer alan temel alt boyutlar; akıcılık, esneklik, orijinallik ve zenginleştirmedir (Ceylan, 2008; </a:t>
            </a:r>
            <a:r>
              <a:rPr lang="tr-TR" sz="2800" u="sng" dirty="0" err="1"/>
              <a:t>Turaşlı</a:t>
            </a:r>
            <a:r>
              <a:rPr lang="tr-TR" sz="2800" u="sng" dirty="0"/>
              <a:t> Kuru, 2010). </a:t>
            </a:r>
            <a:endParaRPr lang="tr-TR" sz="2800" u="sng" dirty="0" smtClean="0"/>
          </a:p>
          <a:p>
            <a:r>
              <a:rPr lang="tr-TR" sz="2800" dirty="0" smtClean="0"/>
              <a:t>Yaratıcılıkla </a:t>
            </a:r>
            <a:r>
              <a:rPr lang="tr-TR" sz="2800" dirty="0"/>
              <a:t>ilgili yapılan </a:t>
            </a:r>
            <a:r>
              <a:rPr lang="tr-TR" sz="2800" dirty="0" err="1"/>
              <a:t>psikometrik</a:t>
            </a:r>
            <a:r>
              <a:rPr lang="tr-TR" sz="2800" dirty="0"/>
              <a:t> ölçümler, yaratıcı düşüncenin akıcılık, esneklik, orijinallik ve derinleştirebilme (zenginleştirme) becerisi </a:t>
            </a:r>
            <a:r>
              <a:rPr lang="tr-TR" sz="2800" dirty="0" smtClean="0"/>
              <a:t>içeriğini göstermektedir</a:t>
            </a:r>
            <a:r>
              <a:rPr lang="tr-TR" sz="2800" dirty="0"/>
              <a:t>. </a:t>
            </a:r>
            <a:endParaRPr lang="tr-TR" sz="2800" dirty="0" smtClean="0"/>
          </a:p>
          <a:p>
            <a:r>
              <a:rPr lang="tr-TR" sz="2800" dirty="0" smtClean="0"/>
              <a:t>Yaratıcı </a:t>
            </a:r>
            <a:r>
              <a:rPr lang="tr-TR" sz="2800" dirty="0"/>
              <a:t>düşünce; akıcılık, esneklik, orijinallik ve derinleştirme (zenginleştirme) kapasitesinin ürünüdür (</a:t>
            </a:r>
            <a:r>
              <a:rPr lang="tr-TR" sz="2800" dirty="0" err="1"/>
              <a:t>Chien</a:t>
            </a:r>
            <a:r>
              <a:rPr lang="tr-TR" sz="2800" dirty="0"/>
              <a:t> ve </a:t>
            </a:r>
            <a:r>
              <a:rPr lang="tr-TR" sz="2800" dirty="0" err="1"/>
              <a:t>Hui</a:t>
            </a:r>
            <a:r>
              <a:rPr lang="tr-TR" sz="2800" dirty="0"/>
              <a:t>, 2010).</a:t>
            </a:r>
          </a:p>
        </p:txBody>
      </p:sp>
    </p:spTree>
    <p:extLst>
      <p:ext uri="{BB962C8B-B14F-4D97-AF65-F5344CB8AC3E}">
        <p14:creationId xmlns:p14="http://schemas.microsoft.com/office/powerpoint/2010/main" val="3517769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Akıcılık</a:t>
            </a:r>
            <a:endParaRPr lang="tr-TR" dirty="0"/>
          </a:p>
        </p:txBody>
      </p:sp>
      <p:sp>
        <p:nvSpPr>
          <p:cNvPr id="3" name="İçerik Yer Tutucusu 2"/>
          <p:cNvSpPr>
            <a:spLocks noGrp="1"/>
          </p:cNvSpPr>
          <p:nvPr>
            <p:ph sz="quarter" idx="1"/>
          </p:nvPr>
        </p:nvSpPr>
        <p:spPr>
          <a:xfrm>
            <a:off x="457200" y="1600201"/>
            <a:ext cx="8075240" cy="2548880"/>
          </a:xfr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tr-TR" sz="3200" b="1" dirty="0">
                <a:solidFill>
                  <a:schemeClr val="bg1"/>
                </a:solidFill>
              </a:rPr>
              <a:t>Akıcılık; </a:t>
            </a:r>
            <a:r>
              <a:rPr lang="tr-TR" sz="3200" b="1" dirty="0" smtClean="0">
                <a:solidFill>
                  <a:schemeClr val="bg1"/>
                </a:solidFill>
              </a:rPr>
              <a:t>açık uçlu problem ve sorulara karşılık pek çok fikir üretme yeteneğini içermektedir.</a:t>
            </a:r>
            <a:endParaRPr lang="tr-TR" sz="3200" b="1" dirty="0">
              <a:solidFill>
                <a:schemeClr val="bg1"/>
              </a:solidFill>
            </a:endParaRPr>
          </a:p>
        </p:txBody>
      </p:sp>
    </p:spTree>
    <p:extLst>
      <p:ext uri="{BB962C8B-B14F-4D97-AF65-F5344CB8AC3E}">
        <p14:creationId xmlns:p14="http://schemas.microsoft.com/office/powerpoint/2010/main" val="3245676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Esneklik</a:t>
            </a:r>
          </a:p>
        </p:txBody>
      </p:sp>
      <p:sp>
        <p:nvSpPr>
          <p:cNvPr id="3" name="İçerik Yer Tutucusu 2"/>
          <p:cNvSpPr>
            <a:spLocks noGrp="1"/>
          </p:cNvSpPr>
          <p:nvPr>
            <p:ph sz="quarter" idx="1"/>
          </p:nvPr>
        </p:nvSpPr>
        <p:spPr>
          <a:xfrm>
            <a:off x="251520" y="1600200"/>
            <a:ext cx="8496944" cy="2692895"/>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tr-TR" sz="3200" b="1" dirty="0" smtClean="0">
                <a:solidFill>
                  <a:schemeClr val="bg1"/>
                </a:solidFill>
              </a:rPr>
              <a:t>Bir problem karşısında farklı yaklaşımlar benimseme, farklı kategorilerdeki fikirleri düşünme veya çeşitli bakış açılarından bakma yeteneğidir.</a:t>
            </a:r>
            <a:endParaRPr lang="tr-TR" sz="3200" b="1" dirty="0">
              <a:solidFill>
                <a:schemeClr val="bg1"/>
              </a:solidFill>
            </a:endParaRPr>
          </a:p>
        </p:txBody>
      </p:sp>
    </p:spTree>
    <p:extLst>
      <p:ext uri="{BB962C8B-B14F-4D97-AF65-F5344CB8AC3E}">
        <p14:creationId xmlns:p14="http://schemas.microsoft.com/office/powerpoint/2010/main" val="4238292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620713"/>
            <a:ext cx="8229600" cy="1143000"/>
          </a:xfrm>
        </p:spPr>
        <p:txBody>
          <a:bodyPr>
            <a:normAutofit fontScale="90000"/>
          </a:bodyPr>
          <a:lstStyle/>
          <a:p>
            <a:pPr algn="ctr"/>
            <a:r>
              <a:rPr lang="tr-TR" dirty="0" smtClean="0"/>
              <a:t>Özgünlük </a:t>
            </a:r>
            <a:r>
              <a:rPr lang="tr-TR" dirty="0"/>
              <a:t>(Orijinallik)</a:t>
            </a:r>
            <a:br>
              <a:rPr lang="tr-TR" dirty="0"/>
            </a:br>
            <a:r>
              <a:rPr lang="tr-TR" dirty="0"/>
              <a:t/>
            </a:r>
            <a:br>
              <a:rPr lang="tr-TR" dirty="0"/>
            </a:br>
            <a:endParaRPr lang="tr-TR" dirty="0"/>
          </a:p>
        </p:txBody>
      </p:sp>
      <p:sp>
        <p:nvSpPr>
          <p:cNvPr id="3" name="İçerik Yer Tutucusu 2"/>
          <p:cNvSpPr>
            <a:spLocks noGrp="1"/>
          </p:cNvSpPr>
          <p:nvPr>
            <p:ph idx="4294967295"/>
          </p:nvPr>
        </p:nvSpPr>
        <p:spPr>
          <a:xfrm>
            <a:off x="539552" y="2060848"/>
            <a:ext cx="7921625" cy="1655763"/>
          </a:xfr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3600" dirty="0"/>
              <a:t>Özgünlük (orijinallik); </a:t>
            </a:r>
            <a:r>
              <a:rPr lang="tr-TR" sz="3600" dirty="0" smtClean="0"/>
              <a:t>eşsizlik, uyumsuzluk olarak ifade edilebilir.</a:t>
            </a:r>
            <a:endParaRPr lang="tr-TR" sz="3600" dirty="0"/>
          </a:p>
        </p:txBody>
      </p:sp>
    </p:spTree>
    <p:extLst>
      <p:ext uri="{BB962C8B-B14F-4D97-AF65-F5344CB8AC3E}">
        <p14:creationId xmlns:p14="http://schemas.microsoft.com/office/powerpoint/2010/main" val="2156428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116632"/>
            <a:ext cx="7056784" cy="1008112"/>
          </a:xfr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tr-TR" dirty="0"/>
              <a:t/>
            </a:r>
            <a:br>
              <a:rPr lang="tr-TR" dirty="0"/>
            </a:br>
            <a:r>
              <a:rPr lang="tr-TR" dirty="0"/>
              <a:t/>
            </a:r>
            <a:br>
              <a:rPr lang="tr-TR" dirty="0"/>
            </a:br>
            <a:r>
              <a:rPr lang="tr-TR" dirty="0"/>
              <a:t>Z</a:t>
            </a:r>
            <a:r>
              <a:rPr lang="tr-TR" dirty="0" smtClean="0"/>
              <a:t>enginleştirme/Detaylandırma</a:t>
            </a:r>
            <a:br>
              <a:rPr lang="tr-TR" dirty="0" smtClean="0"/>
            </a:br>
            <a:endParaRPr lang="tr-TR" dirty="0"/>
          </a:p>
        </p:txBody>
      </p:sp>
      <p:sp>
        <p:nvSpPr>
          <p:cNvPr id="3" name="İçerik Yer Tutucusu 2"/>
          <p:cNvSpPr>
            <a:spLocks noGrp="1"/>
          </p:cNvSpPr>
          <p:nvPr>
            <p:ph sz="quarter" idx="1"/>
          </p:nvPr>
        </p:nvSpPr>
        <p:spPr>
          <a:xfrm>
            <a:off x="323528" y="1340768"/>
            <a:ext cx="8136904" cy="4896544"/>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tr-TR" b="1" dirty="0" smtClean="0">
                <a:solidFill>
                  <a:schemeClr val="bg1"/>
                </a:solidFill>
              </a:rPr>
              <a:t>Ayrıntılar ekleme, geliştirme, güzelleştirme ve verilen bir fikri uygulama olarak açıklanabilir</a:t>
            </a:r>
          </a:p>
          <a:p>
            <a:pPr marL="0" indent="0">
              <a:buNone/>
            </a:pPr>
            <a:endParaRPr lang="tr-TR" b="1" dirty="0">
              <a:solidFill>
                <a:schemeClr val="bg1"/>
              </a:solidFill>
            </a:endParaRPr>
          </a:p>
          <a:p>
            <a:r>
              <a:rPr lang="tr-TR" b="1" dirty="0" smtClean="0">
                <a:solidFill>
                  <a:schemeClr val="bg1"/>
                </a:solidFill>
              </a:rPr>
              <a:t>Bu yeteneklerle birlikte literatür incelendiğinde problemi bulma, probleme karşı hassasiyet, problemi tanıma, görselleştirme, analojik düşünme, analiz, sentez, değerlendirme, dönüştürme ve eleştirel düşünme yetenekleri de yaratıcı potansiyeli destekleyen diğer yetiler olarak karşımıza çıkmaktadır(Güven, 2005; </a:t>
            </a:r>
            <a:r>
              <a:rPr lang="tr-TR" b="1" dirty="0" err="1" smtClean="0">
                <a:solidFill>
                  <a:schemeClr val="bg1"/>
                </a:solidFill>
              </a:rPr>
              <a:t>Kemple</a:t>
            </a:r>
            <a:r>
              <a:rPr lang="tr-TR" b="1" dirty="0" smtClean="0">
                <a:solidFill>
                  <a:schemeClr val="bg1"/>
                </a:solidFill>
              </a:rPr>
              <a:t> ve </a:t>
            </a:r>
            <a:r>
              <a:rPr lang="tr-TR" b="1" dirty="0" err="1" smtClean="0">
                <a:solidFill>
                  <a:schemeClr val="bg1"/>
                </a:solidFill>
              </a:rPr>
              <a:t>Nissenberg</a:t>
            </a:r>
            <a:r>
              <a:rPr lang="tr-TR" b="1" dirty="0" smtClean="0">
                <a:solidFill>
                  <a:schemeClr val="bg1"/>
                </a:solidFill>
              </a:rPr>
              <a:t>, 2000; </a:t>
            </a:r>
            <a:r>
              <a:rPr lang="tr-TR" b="1" dirty="0" err="1" smtClean="0">
                <a:solidFill>
                  <a:schemeClr val="bg1"/>
                </a:solidFill>
              </a:rPr>
              <a:t>Turaşlı</a:t>
            </a:r>
            <a:r>
              <a:rPr lang="tr-TR" b="1" dirty="0" smtClean="0">
                <a:solidFill>
                  <a:schemeClr val="bg1"/>
                </a:solidFill>
              </a:rPr>
              <a:t>, 2014).</a:t>
            </a:r>
            <a:endParaRPr lang="tr-TR" b="1" dirty="0">
              <a:solidFill>
                <a:schemeClr val="bg1"/>
              </a:solidFill>
            </a:endParaRPr>
          </a:p>
        </p:txBody>
      </p:sp>
    </p:spTree>
    <p:extLst>
      <p:ext uri="{BB962C8B-B14F-4D97-AF65-F5344CB8AC3E}">
        <p14:creationId xmlns:p14="http://schemas.microsoft.com/office/powerpoint/2010/main" val="3036899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620713"/>
            <a:ext cx="8229600" cy="1143000"/>
          </a:xfrm>
        </p:spPr>
        <p:txBody>
          <a:bodyPr>
            <a:normAutofit fontScale="90000"/>
          </a:bodyPr>
          <a:lstStyle/>
          <a:p>
            <a:pPr algn="ctr"/>
            <a:r>
              <a:rPr lang="tr-TR" dirty="0" smtClean="0"/>
              <a:t>YARATICILIĞI </a:t>
            </a:r>
            <a:r>
              <a:rPr lang="tr-TR" dirty="0"/>
              <a:t>ENGELLEYEN FAKTÖRLER</a:t>
            </a:r>
            <a:br>
              <a:rPr lang="tr-TR" dirty="0"/>
            </a:br>
            <a:r>
              <a:rPr lang="tr-TR" dirty="0"/>
              <a:t/>
            </a:r>
            <a:br>
              <a:rPr lang="tr-TR" dirty="0"/>
            </a:br>
            <a:endParaRPr lang="tr-TR" dirty="0"/>
          </a:p>
        </p:txBody>
      </p:sp>
      <p:sp>
        <p:nvSpPr>
          <p:cNvPr id="3" name="İçerik Yer Tutucusu 2"/>
          <p:cNvSpPr>
            <a:spLocks noGrp="1"/>
          </p:cNvSpPr>
          <p:nvPr>
            <p:ph idx="4294967295"/>
          </p:nvPr>
        </p:nvSpPr>
        <p:spPr>
          <a:xfrm>
            <a:off x="467544" y="1484784"/>
            <a:ext cx="8280400" cy="4857750"/>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tr-TR" sz="2800" dirty="0"/>
          </a:p>
          <a:p>
            <a:r>
              <a:rPr lang="tr-TR" sz="2800" dirty="0" err="1"/>
              <a:t>Davis</a:t>
            </a:r>
            <a:r>
              <a:rPr lang="tr-TR" sz="2800" dirty="0"/>
              <a:t> (1992)’de yaratıcılığı engelleyen faktörler ile ilgili şöyle bir ifade yer almaktadır: Her insan yüksek bir yaratıcılık potansiyeli ile dünyaya gelmeyebilir ancak eğitimle yaratıcılık artırılabilir. </a:t>
            </a:r>
            <a:endParaRPr lang="tr-TR" sz="2800" dirty="0" smtClean="0"/>
          </a:p>
          <a:p>
            <a:r>
              <a:rPr lang="tr-TR" sz="2800" dirty="0" smtClean="0"/>
              <a:t>Ancak </a:t>
            </a:r>
            <a:r>
              <a:rPr lang="tr-TR" sz="2800" dirty="0"/>
              <a:t>yaratıcılığı engelleyen faktörler bulunmaktadır (</a:t>
            </a:r>
            <a:r>
              <a:rPr lang="tr-TR" sz="2800" dirty="0" err="1"/>
              <a:t>akt</a:t>
            </a:r>
            <a:r>
              <a:rPr lang="tr-TR" sz="2800" dirty="0"/>
              <a:t>.: Sak, 2016, s. 55).</a:t>
            </a:r>
          </a:p>
          <a:p>
            <a:endParaRPr lang="tr-TR" dirty="0"/>
          </a:p>
        </p:txBody>
      </p:sp>
    </p:spTree>
    <p:extLst>
      <p:ext uri="{BB962C8B-B14F-4D97-AF65-F5344CB8AC3E}">
        <p14:creationId xmlns:p14="http://schemas.microsoft.com/office/powerpoint/2010/main" val="30284529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387350"/>
            <a:ext cx="8229600" cy="1143000"/>
          </a:xfrm>
        </p:spPr>
        <p:txBody>
          <a:bodyPr/>
          <a:lstStyle/>
          <a:p>
            <a:pPr algn="ctr"/>
            <a:r>
              <a:rPr lang="tr-TR" dirty="0" smtClean="0"/>
              <a:t>Bireysel </a:t>
            </a:r>
            <a:r>
              <a:rPr lang="tr-TR" dirty="0"/>
              <a:t>Engeller</a:t>
            </a:r>
          </a:p>
        </p:txBody>
      </p:sp>
      <p:sp>
        <p:nvSpPr>
          <p:cNvPr id="3" name="İçerik Yer Tutucusu 2"/>
          <p:cNvSpPr>
            <a:spLocks noGrp="1"/>
          </p:cNvSpPr>
          <p:nvPr>
            <p:ph idx="4294967295"/>
          </p:nvPr>
        </p:nvSpPr>
        <p:spPr>
          <a:xfrm>
            <a:off x="0" y="836613"/>
            <a:ext cx="9144000" cy="5832475"/>
          </a:xfrm>
        </p:spPr>
        <p:txBody>
          <a:bodyPr>
            <a:noAutofit/>
          </a:bodyPr>
          <a:lstStyle/>
          <a:p>
            <a:r>
              <a:rPr lang="tr-TR" dirty="0"/>
              <a:t>Yaratıcılığın gelişimini engelleyen faktörlerde bireysel engeller; kişinin kendisine ait irrasyonel düşüncelerini içermektedir</a:t>
            </a:r>
            <a:r>
              <a:rPr lang="tr-TR" dirty="0" smtClean="0"/>
              <a:t>.</a:t>
            </a:r>
            <a:endParaRPr lang="tr-TR" dirty="0"/>
          </a:p>
        </p:txBody>
      </p:sp>
      <p:sp>
        <p:nvSpPr>
          <p:cNvPr id="7" name="Yuvarlatılmış Dikdörtgen 6"/>
          <p:cNvSpPr/>
          <p:nvPr/>
        </p:nvSpPr>
        <p:spPr>
          <a:xfrm>
            <a:off x="4283968" y="1782053"/>
            <a:ext cx="4248472" cy="4680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 bir konu üzerinde yoğunlaşma ve </a:t>
            </a:r>
          </a:p>
          <a:p>
            <a:pPr algn="ctr"/>
            <a:r>
              <a:rPr lang="tr-TR" sz="2400" b="1" dirty="0">
                <a:solidFill>
                  <a:schemeClr val="bg1"/>
                </a:solidFill>
              </a:rPr>
              <a:t>sabırla çalışma güçlüğü, </a:t>
            </a:r>
          </a:p>
          <a:p>
            <a:pPr algn="ctr"/>
            <a:r>
              <a:rPr lang="tr-TR" sz="2400" b="1" dirty="0">
                <a:solidFill>
                  <a:schemeClr val="bg1"/>
                </a:solidFill>
              </a:rPr>
              <a:t>bilişsel çelişkilere direnç, </a:t>
            </a:r>
          </a:p>
          <a:p>
            <a:pPr algn="ctr"/>
            <a:r>
              <a:rPr lang="tr-TR" sz="2400" b="1" dirty="0">
                <a:solidFill>
                  <a:schemeClr val="bg1"/>
                </a:solidFill>
              </a:rPr>
              <a:t>kimlik duygusundan doğan savunma mekanizmaları kişinin ortaya koyacağı potansiyelini engellemektedir (Sungur, 1997, s. 275).</a:t>
            </a:r>
          </a:p>
        </p:txBody>
      </p:sp>
      <p:sp>
        <p:nvSpPr>
          <p:cNvPr id="8" name="Yuvarlatılmış Dikdörtgen 7"/>
          <p:cNvSpPr/>
          <p:nvPr/>
        </p:nvSpPr>
        <p:spPr>
          <a:xfrm>
            <a:off x="179512" y="2420888"/>
            <a:ext cx="3744416" cy="3672408"/>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kendilerine güvensizlik, </a:t>
            </a:r>
          </a:p>
          <a:p>
            <a:pPr algn="ctr"/>
            <a:r>
              <a:rPr lang="tr-TR" sz="2800" b="1" dirty="0">
                <a:solidFill>
                  <a:schemeClr val="tx1"/>
                </a:solidFill>
              </a:rPr>
              <a:t>hata yapma ve </a:t>
            </a:r>
          </a:p>
          <a:p>
            <a:pPr algn="ctr"/>
            <a:r>
              <a:rPr lang="tr-TR" sz="2800" b="1" dirty="0">
                <a:solidFill>
                  <a:schemeClr val="tx1"/>
                </a:solidFill>
              </a:rPr>
              <a:t>eleştirilme korkusu, </a:t>
            </a:r>
          </a:p>
          <a:p>
            <a:pPr algn="ctr"/>
            <a:r>
              <a:rPr lang="tr-TR" sz="2800" b="1" dirty="0">
                <a:solidFill>
                  <a:schemeClr val="tx1"/>
                </a:solidFill>
              </a:rPr>
              <a:t>mükemmeli isteme, </a:t>
            </a:r>
          </a:p>
          <a:p>
            <a:pPr algn="ctr"/>
            <a:r>
              <a:rPr lang="tr-TR" sz="2800" b="1" dirty="0">
                <a:solidFill>
                  <a:schemeClr val="tx1"/>
                </a:solidFill>
              </a:rPr>
              <a:t>engellerden korkma,</a:t>
            </a:r>
          </a:p>
        </p:txBody>
      </p:sp>
    </p:spTree>
    <p:extLst>
      <p:ext uri="{BB962C8B-B14F-4D97-AF65-F5344CB8AC3E}">
        <p14:creationId xmlns:p14="http://schemas.microsoft.com/office/powerpoint/2010/main" val="36374471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260648"/>
            <a:ext cx="7200800" cy="864096"/>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a:r>
              <a:rPr lang="tr-TR" dirty="0" smtClean="0"/>
              <a:t>Duygusal </a:t>
            </a:r>
            <a:r>
              <a:rPr lang="tr-TR" dirty="0"/>
              <a:t>Engeller</a:t>
            </a:r>
          </a:p>
        </p:txBody>
      </p:sp>
      <p:sp>
        <p:nvSpPr>
          <p:cNvPr id="3" name="İçerik Yer Tutucusu 2"/>
          <p:cNvSpPr>
            <a:spLocks noGrp="1"/>
          </p:cNvSpPr>
          <p:nvPr>
            <p:ph sz="quarter" idx="1"/>
          </p:nvPr>
        </p:nvSpPr>
        <p:spPr>
          <a:xfrm>
            <a:off x="107504" y="1196752"/>
            <a:ext cx="8712968" cy="5472608"/>
          </a:xfrm>
        </p:spPr>
        <p:txBody>
          <a:bodyPr>
            <a:noAutofit/>
          </a:bodyPr>
          <a:lstStyle/>
          <a:p>
            <a:r>
              <a:rPr lang="tr-TR" sz="2800" b="1" dirty="0" err="1"/>
              <a:t>Davilla</a:t>
            </a:r>
            <a:r>
              <a:rPr lang="tr-TR" sz="2800" b="1" dirty="0"/>
              <a:t>, </a:t>
            </a:r>
            <a:r>
              <a:rPr lang="tr-TR" sz="2800" b="1" dirty="0" err="1"/>
              <a:t>Epstein</a:t>
            </a:r>
            <a:r>
              <a:rPr lang="tr-TR" sz="2800" b="1" dirty="0"/>
              <a:t> ve </a:t>
            </a:r>
            <a:r>
              <a:rPr lang="tr-TR" sz="2800" b="1" dirty="0" err="1"/>
              <a:t>Shelton</a:t>
            </a:r>
            <a:r>
              <a:rPr lang="tr-TR" sz="2800" b="1" dirty="0"/>
              <a:t> (2007) ve </a:t>
            </a:r>
            <a:r>
              <a:rPr lang="tr-TR" sz="2800" b="1" dirty="0" err="1"/>
              <a:t>Runco</a:t>
            </a:r>
            <a:r>
              <a:rPr lang="tr-TR" sz="2800" b="1" dirty="0"/>
              <a:t> ve </a:t>
            </a:r>
            <a:r>
              <a:rPr lang="tr-TR" sz="2800" b="1" dirty="0" err="1"/>
              <a:t>Pritzker</a:t>
            </a:r>
            <a:r>
              <a:rPr lang="tr-TR" sz="2800" b="1" dirty="0"/>
              <a:t> (1999)’de duygu dünyamızdaki dalgalanmalar düşünce sistemimizi de olumsuz yönde etkileyebilmekte ve yaratıcılık sürecinin oluşumunu olumsuz yönden etkilemektedir (Bakaç, 2015). </a:t>
            </a:r>
            <a:r>
              <a:rPr lang="tr-TR" sz="2800" b="1" dirty="0" smtClean="0"/>
              <a:t>Kişilerin </a:t>
            </a:r>
            <a:r>
              <a:rPr lang="tr-TR" sz="2800" b="1" dirty="0"/>
              <a:t>korkuları yaratıcılığı engeller ya da yaratıcı olmaktan kişiyi  alıkoyar. </a:t>
            </a:r>
            <a:endParaRPr lang="tr-TR" sz="2800" b="1" dirty="0" smtClean="0"/>
          </a:p>
        </p:txBody>
      </p:sp>
      <p:sp>
        <p:nvSpPr>
          <p:cNvPr id="4" name="Yuvarlatılmış Dikdörtgen 3"/>
          <p:cNvSpPr/>
          <p:nvPr/>
        </p:nvSpPr>
        <p:spPr>
          <a:xfrm>
            <a:off x="539552" y="5013176"/>
            <a:ext cx="8136904" cy="1584176"/>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accent1">
                    <a:lumMod val="75000"/>
                  </a:schemeClr>
                </a:solidFill>
              </a:rPr>
              <a:t>Bunlar; hata yapma, aptalca görünme, farklı olma, eleştirilme, risk alma, çizgi dışına çıkma, üzücü geleneklerdir (</a:t>
            </a:r>
            <a:r>
              <a:rPr lang="tr-TR" sz="2400" b="1" dirty="0" err="1">
                <a:solidFill>
                  <a:schemeClr val="accent1">
                    <a:lumMod val="75000"/>
                  </a:schemeClr>
                </a:solidFill>
              </a:rPr>
              <a:t>Alder</a:t>
            </a:r>
            <a:r>
              <a:rPr lang="tr-TR" sz="2400" b="1" dirty="0">
                <a:solidFill>
                  <a:schemeClr val="accent1">
                    <a:lumMod val="75000"/>
                  </a:schemeClr>
                </a:solidFill>
              </a:rPr>
              <a:t>, 2004).</a:t>
            </a:r>
          </a:p>
        </p:txBody>
      </p:sp>
    </p:spTree>
    <p:extLst>
      <p:ext uri="{BB962C8B-B14F-4D97-AF65-F5344CB8AC3E}">
        <p14:creationId xmlns:p14="http://schemas.microsoft.com/office/powerpoint/2010/main" val="1677315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2960" t="2202" r="50953"/>
          <a:stretch/>
        </p:blipFill>
        <p:spPr>
          <a:xfrm flipH="1">
            <a:off x="467544" y="476672"/>
            <a:ext cx="3856382" cy="5492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Dikdörtgen 3"/>
          <p:cNvSpPr/>
          <p:nvPr/>
        </p:nvSpPr>
        <p:spPr>
          <a:xfrm>
            <a:off x="4572000" y="1988840"/>
            <a:ext cx="4572000" cy="3046988"/>
          </a:xfrm>
          <a:prstGeom prst="rect">
            <a:avLst/>
          </a:prstGeom>
        </p:spPr>
        <p:txBody>
          <a:bodyPr>
            <a:spAutoFit/>
          </a:bodyPr>
          <a:lstStyle/>
          <a:p>
            <a:r>
              <a:rPr lang="tr-TR" sz="3200" b="1" dirty="0"/>
              <a:t>Suna KAN keman öğrenmeye 5 yaşında Cumhurbaşkanlığı Senfoni Orkestrası Viyola sanatçısı olan babası Nuri KAN ile başlamıştır. </a:t>
            </a:r>
          </a:p>
        </p:txBody>
      </p:sp>
    </p:spTree>
    <p:extLst>
      <p:ext uri="{BB962C8B-B14F-4D97-AF65-F5344CB8AC3E}">
        <p14:creationId xmlns:p14="http://schemas.microsoft.com/office/powerpoint/2010/main" val="94366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83768" y="274638"/>
            <a:ext cx="6480720" cy="850106"/>
          </a:xfr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tr-TR" dirty="0" smtClean="0"/>
              <a:t>Kültürel </a:t>
            </a:r>
            <a:r>
              <a:rPr lang="tr-TR" dirty="0"/>
              <a:t>Engeller</a:t>
            </a:r>
          </a:p>
        </p:txBody>
      </p:sp>
      <p:sp>
        <p:nvSpPr>
          <p:cNvPr id="3" name="İçerik Yer Tutucusu 2"/>
          <p:cNvSpPr>
            <a:spLocks noGrp="1"/>
          </p:cNvSpPr>
          <p:nvPr>
            <p:ph sz="quarter" idx="1"/>
          </p:nvPr>
        </p:nvSpPr>
        <p: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lang="tr-TR" sz="3200" b="1" dirty="0">
                <a:solidFill>
                  <a:schemeClr val="bg1"/>
                </a:solidFill>
              </a:rPr>
              <a:t>Toplumsal değerler kültürden kültüre değişim göstermektedir. Yaratıcılığı bazı toplumlar önemseyip desteklerken, bazı toplumlar hayal etmeyi zaman kaybetme olarak görmektedir ayrıca oyunun sadece çocuklar için olduğunu düşünüp yaratıcılığın gelişimine engel teşkil ederler (Eroğlu, 2014).</a:t>
            </a:r>
          </a:p>
        </p:txBody>
      </p:sp>
    </p:spTree>
    <p:extLst>
      <p:ext uri="{BB962C8B-B14F-4D97-AF65-F5344CB8AC3E}">
        <p14:creationId xmlns:p14="http://schemas.microsoft.com/office/powerpoint/2010/main" val="26982506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764704"/>
            <a:ext cx="8064376" cy="5000699"/>
          </a:xfr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endParaRPr lang="tr-TR" dirty="0">
              <a:solidFill>
                <a:schemeClr val="bg1"/>
              </a:solidFill>
            </a:endParaRPr>
          </a:p>
          <a:p>
            <a:r>
              <a:rPr lang="tr-TR" sz="3200" dirty="0" err="1">
                <a:solidFill>
                  <a:schemeClr val="bg1"/>
                </a:solidFill>
              </a:rPr>
              <a:t>Craft</a:t>
            </a:r>
            <a:r>
              <a:rPr lang="tr-TR" sz="3200" dirty="0">
                <a:solidFill>
                  <a:schemeClr val="bg1"/>
                </a:solidFill>
              </a:rPr>
              <a:t> ve </a:t>
            </a:r>
            <a:r>
              <a:rPr lang="tr-TR" sz="3200" dirty="0" err="1">
                <a:solidFill>
                  <a:schemeClr val="bg1"/>
                </a:solidFill>
              </a:rPr>
              <a:t>Gardner</a:t>
            </a:r>
            <a:r>
              <a:rPr lang="tr-TR" sz="3200" dirty="0">
                <a:solidFill>
                  <a:schemeClr val="bg1"/>
                </a:solidFill>
              </a:rPr>
              <a:t> (2008)’de yaratıcılığın gelişimine ait batı ve doğu toplumların bakış açılarındaki farklılıklara değinmiştir. </a:t>
            </a:r>
            <a:endParaRPr lang="tr-TR" sz="3200" dirty="0" smtClean="0">
              <a:solidFill>
                <a:schemeClr val="bg1"/>
              </a:solidFill>
            </a:endParaRPr>
          </a:p>
          <a:p>
            <a:r>
              <a:rPr lang="tr-TR" sz="3200" dirty="0" smtClean="0">
                <a:solidFill>
                  <a:schemeClr val="bg1"/>
                </a:solidFill>
              </a:rPr>
              <a:t>Batı </a:t>
            </a:r>
            <a:r>
              <a:rPr lang="tr-TR" sz="3200" dirty="0">
                <a:solidFill>
                  <a:schemeClr val="bg1"/>
                </a:solidFill>
              </a:rPr>
              <a:t>toplumlarında; bireyci, eşitlikçi, daha az ayrımcı bir sosyal düzen olduğuna değinip yaratıcılık desteklenirken diğer yandan doğu toplumlarında; sosyal grubun önemine, hiyerarşi ve düzene, katı kurallara değer verilip yaratıcılığı engellediğine değinilir (Bakaç, 2015).</a:t>
            </a:r>
          </a:p>
          <a:p>
            <a:endParaRPr lang="tr-TR" dirty="0">
              <a:solidFill>
                <a:schemeClr val="bg1"/>
              </a:solidFill>
            </a:endParaRPr>
          </a:p>
        </p:txBody>
      </p:sp>
    </p:spTree>
    <p:extLst>
      <p:ext uri="{BB962C8B-B14F-4D97-AF65-F5344CB8AC3E}">
        <p14:creationId xmlns:p14="http://schemas.microsoft.com/office/powerpoint/2010/main" val="41045325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014538" y="115888"/>
            <a:ext cx="7129462" cy="865187"/>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tr-TR" dirty="0" smtClean="0">
                <a:solidFill>
                  <a:schemeClr val="bg1"/>
                </a:solidFill>
              </a:rPr>
              <a:t>Öğrenilen </a:t>
            </a:r>
            <a:r>
              <a:rPr lang="tr-TR" dirty="0">
                <a:solidFill>
                  <a:schemeClr val="bg1"/>
                </a:solidFill>
              </a:rPr>
              <a:t>Engeller ve Alışkanlıklar</a:t>
            </a:r>
            <a:br>
              <a:rPr lang="tr-TR" dirty="0">
                <a:solidFill>
                  <a:schemeClr val="bg1"/>
                </a:solidFill>
              </a:rPr>
            </a:br>
            <a:endParaRPr lang="tr-TR" dirty="0">
              <a:solidFill>
                <a:schemeClr val="bg1"/>
              </a:solidFill>
            </a:endParaRPr>
          </a:p>
        </p:txBody>
      </p:sp>
      <p:sp>
        <p:nvSpPr>
          <p:cNvPr id="3" name="İçerik Yer Tutucusu 2"/>
          <p:cNvSpPr>
            <a:spLocks noGrp="1"/>
          </p:cNvSpPr>
          <p:nvPr>
            <p:ph idx="4294967295"/>
          </p:nvPr>
        </p:nvSpPr>
        <p:spPr>
          <a:xfrm>
            <a:off x="611560" y="1412776"/>
            <a:ext cx="7992888" cy="5000724"/>
          </a:xfr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r>
              <a:rPr lang="tr-TR" sz="2800" dirty="0" err="1">
                <a:solidFill>
                  <a:schemeClr val="bg1"/>
                </a:solidFill>
              </a:rPr>
              <a:t>Davilla</a:t>
            </a:r>
            <a:r>
              <a:rPr lang="tr-TR" sz="2800" dirty="0">
                <a:solidFill>
                  <a:schemeClr val="bg1"/>
                </a:solidFill>
              </a:rPr>
              <a:t>, </a:t>
            </a:r>
            <a:r>
              <a:rPr lang="tr-TR" sz="2800" dirty="0" err="1">
                <a:solidFill>
                  <a:schemeClr val="bg1"/>
                </a:solidFill>
              </a:rPr>
              <a:t>Epstein</a:t>
            </a:r>
            <a:r>
              <a:rPr lang="tr-TR" sz="2800" dirty="0">
                <a:solidFill>
                  <a:schemeClr val="bg1"/>
                </a:solidFill>
              </a:rPr>
              <a:t> ve </a:t>
            </a:r>
            <a:r>
              <a:rPr lang="tr-TR" sz="2800" dirty="0" err="1">
                <a:solidFill>
                  <a:schemeClr val="bg1"/>
                </a:solidFill>
              </a:rPr>
              <a:t>Shelton</a:t>
            </a:r>
            <a:r>
              <a:rPr lang="tr-TR" sz="2800" dirty="0">
                <a:solidFill>
                  <a:schemeClr val="bg1"/>
                </a:solidFill>
              </a:rPr>
              <a:t> (2007) ve </a:t>
            </a:r>
            <a:r>
              <a:rPr lang="tr-TR" sz="2800" dirty="0" err="1">
                <a:solidFill>
                  <a:schemeClr val="bg1"/>
                </a:solidFill>
              </a:rPr>
              <a:t>Runco</a:t>
            </a:r>
            <a:r>
              <a:rPr lang="tr-TR" sz="2800" dirty="0">
                <a:solidFill>
                  <a:schemeClr val="bg1"/>
                </a:solidFill>
              </a:rPr>
              <a:t> ve </a:t>
            </a:r>
            <a:r>
              <a:rPr lang="tr-TR" sz="2800" dirty="0" err="1">
                <a:solidFill>
                  <a:schemeClr val="bg1"/>
                </a:solidFill>
              </a:rPr>
              <a:t>Pritzker</a:t>
            </a:r>
            <a:r>
              <a:rPr lang="tr-TR" sz="2800" dirty="0">
                <a:solidFill>
                  <a:schemeClr val="bg1"/>
                </a:solidFill>
              </a:rPr>
              <a:t> (1999)’de günlük yaşamdaki kalıplaşmış inançlar ve kurallar yaratıcılığın gelişimine engel oluşturur. </a:t>
            </a:r>
            <a:endParaRPr lang="tr-TR" sz="2800" dirty="0" smtClean="0">
              <a:solidFill>
                <a:schemeClr val="bg1"/>
              </a:solidFill>
            </a:endParaRPr>
          </a:p>
          <a:p>
            <a:r>
              <a:rPr lang="tr-TR" sz="2800" dirty="0" smtClean="0">
                <a:solidFill>
                  <a:schemeClr val="bg1"/>
                </a:solidFill>
              </a:rPr>
              <a:t>Diğer </a:t>
            </a:r>
            <a:r>
              <a:rPr lang="tr-TR" sz="2800" dirty="0">
                <a:solidFill>
                  <a:schemeClr val="bg1"/>
                </a:solidFill>
              </a:rPr>
              <a:t>bir değişle yıllarca sorgulanmadan aynı şekilde düşünme ve doğru olarak yerleşmiş düşünceler yaratıcılığın önündeki önemli engellerden biridir. </a:t>
            </a:r>
            <a:endParaRPr lang="tr-TR" sz="2800" dirty="0" smtClean="0">
              <a:solidFill>
                <a:schemeClr val="bg1"/>
              </a:solidFill>
            </a:endParaRPr>
          </a:p>
          <a:p>
            <a:r>
              <a:rPr lang="tr-TR" sz="2800" dirty="0" smtClean="0">
                <a:solidFill>
                  <a:schemeClr val="bg1"/>
                </a:solidFill>
              </a:rPr>
              <a:t>Bu </a:t>
            </a:r>
            <a:r>
              <a:rPr lang="tr-TR" sz="2800" dirty="0">
                <a:solidFill>
                  <a:schemeClr val="bg1"/>
                </a:solidFill>
              </a:rPr>
              <a:t>kalıplaşmış düşünceler toplum kuralı olarak görüldüğü için sorgulanmadan kabul edilir ve rutin şekilde yapılarak devamı sağlanır. </a:t>
            </a:r>
            <a:endParaRPr lang="tr-TR" sz="2800" dirty="0" smtClean="0">
              <a:solidFill>
                <a:schemeClr val="bg1"/>
              </a:solidFill>
            </a:endParaRPr>
          </a:p>
          <a:p>
            <a:r>
              <a:rPr lang="tr-TR" sz="2800" dirty="0" smtClean="0">
                <a:solidFill>
                  <a:schemeClr val="bg1"/>
                </a:solidFill>
              </a:rPr>
              <a:t>Kalıplaşmış </a:t>
            </a:r>
            <a:r>
              <a:rPr lang="tr-TR" sz="2800" dirty="0">
                <a:solidFill>
                  <a:schemeClr val="bg1"/>
                </a:solidFill>
              </a:rPr>
              <a:t>düşünceler yeni durumları ve yaratma yeteneklerini kullanmayı köreltebilmektedir (Bakaç, 2015).</a:t>
            </a:r>
          </a:p>
          <a:p>
            <a:endParaRPr lang="tr-TR" dirty="0">
              <a:solidFill>
                <a:schemeClr val="bg1"/>
              </a:solidFill>
            </a:endParaRPr>
          </a:p>
          <a:p>
            <a:endParaRPr lang="tr-TR" dirty="0">
              <a:solidFill>
                <a:schemeClr val="bg1"/>
              </a:solidFill>
            </a:endParaRPr>
          </a:p>
        </p:txBody>
      </p:sp>
    </p:spTree>
    <p:extLst>
      <p:ext uri="{BB962C8B-B14F-4D97-AF65-F5344CB8AC3E}">
        <p14:creationId xmlns:p14="http://schemas.microsoft.com/office/powerpoint/2010/main" val="16506799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339752" y="332656"/>
            <a:ext cx="6408737" cy="936625"/>
          </a:xfr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Örgütsel </a:t>
            </a:r>
            <a:r>
              <a:rPr lang="tr-TR" dirty="0"/>
              <a:t>Engeller</a:t>
            </a:r>
          </a:p>
        </p:txBody>
      </p:sp>
      <p:sp>
        <p:nvSpPr>
          <p:cNvPr id="3" name="İçerik Yer Tutucusu 2"/>
          <p:cNvSpPr>
            <a:spLocks noGrp="1"/>
          </p:cNvSpPr>
          <p:nvPr>
            <p:ph idx="4294967295"/>
          </p:nvPr>
        </p:nvSpPr>
        <p:spPr>
          <a:xfrm>
            <a:off x="323528" y="1772816"/>
            <a:ext cx="7920881" cy="4535834"/>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tr-TR" sz="2000" b="1" dirty="0"/>
              <a:t>Örgütsel yaratıcılık </a:t>
            </a:r>
            <a:r>
              <a:rPr lang="tr-TR" sz="2000" b="1" dirty="0" err="1"/>
              <a:t>Terblanche</a:t>
            </a:r>
            <a:r>
              <a:rPr lang="tr-TR" sz="2000" b="1" dirty="0"/>
              <a:t> (2003) göre; bir örgüt içerisinde yer alan kişilerin veya grubun ürünlere, hizmetlere, süreçlere ve süreçlere ilişkin yeni ve işe yarar fikirlerin geliştirilmesidir (</a:t>
            </a:r>
            <a:r>
              <a:rPr lang="tr-TR" sz="2000" b="1" dirty="0" err="1"/>
              <a:t>Yurter</a:t>
            </a:r>
            <a:r>
              <a:rPr lang="tr-TR" sz="2000" b="1" dirty="0"/>
              <a:t>, 2016</a:t>
            </a:r>
            <a:r>
              <a:rPr lang="tr-TR" sz="2000" b="1" dirty="0" smtClean="0"/>
              <a:t>).</a:t>
            </a:r>
          </a:p>
          <a:p>
            <a:r>
              <a:rPr lang="tr-TR" sz="2000" b="1" dirty="0" smtClean="0"/>
              <a:t>Örgütler </a:t>
            </a:r>
            <a:r>
              <a:rPr lang="tr-TR" sz="2000" b="1" dirty="0"/>
              <a:t>hem kendi içlerinde hem de dış çevrelerinden gelen değişim hareketlerine kendi varlıklarını sürdürebilmek için uyum sağlamak durumundadırlar. </a:t>
            </a:r>
            <a:endParaRPr lang="tr-TR" sz="2000" b="1" dirty="0" smtClean="0"/>
          </a:p>
          <a:p>
            <a:r>
              <a:rPr lang="tr-TR" sz="2000" b="1" dirty="0" smtClean="0"/>
              <a:t>Bu </a:t>
            </a:r>
            <a:r>
              <a:rPr lang="tr-TR" sz="2000" b="1" dirty="0"/>
              <a:t>yolla örgüt bir yandan çevrenin beklentileri gelişirken diğer yandan kendi yaratıcılık kabiliyetlerini korumakta ve geliştirmektedir. </a:t>
            </a:r>
            <a:endParaRPr lang="tr-TR" sz="2000" b="1" dirty="0" smtClean="0"/>
          </a:p>
          <a:p>
            <a:r>
              <a:rPr lang="tr-TR" sz="2000" b="1" dirty="0" smtClean="0"/>
              <a:t>Yaratıcı </a:t>
            </a:r>
            <a:r>
              <a:rPr lang="tr-TR" sz="2000" b="1" dirty="0"/>
              <a:t>olmayan örgütlerin varlığından bir süre sonra bahsedilemez ve yok olurlar (Çavuşoğlu, 2007).</a:t>
            </a:r>
          </a:p>
        </p:txBody>
      </p:sp>
    </p:spTree>
    <p:extLst>
      <p:ext uri="{BB962C8B-B14F-4D97-AF65-F5344CB8AC3E}">
        <p14:creationId xmlns:p14="http://schemas.microsoft.com/office/powerpoint/2010/main" val="2190510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230438" y="188913"/>
            <a:ext cx="6913562" cy="792162"/>
          </a:xfr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Algısal </a:t>
            </a:r>
            <a:r>
              <a:rPr lang="tr-TR" dirty="0"/>
              <a:t>Engeller</a:t>
            </a:r>
          </a:p>
        </p:txBody>
      </p:sp>
      <p:sp>
        <p:nvSpPr>
          <p:cNvPr id="3" name="İçerik Yer Tutucusu 2"/>
          <p:cNvSpPr>
            <a:spLocks noGrp="1"/>
          </p:cNvSpPr>
          <p:nvPr>
            <p:ph idx="4294967295"/>
          </p:nvPr>
        </p:nvSpPr>
        <p:spPr>
          <a:xfrm>
            <a:off x="323528" y="1700808"/>
            <a:ext cx="8388424" cy="3887638"/>
          </a:xfr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tr-TR" sz="2800" b="1" dirty="0" err="1">
                <a:solidFill>
                  <a:schemeClr val="bg1"/>
                </a:solidFill>
              </a:rPr>
              <a:t>Runco</a:t>
            </a:r>
            <a:r>
              <a:rPr lang="tr-TR" sz="2800" b="1" dirty="0">
                <a:solidFill>
                  <a:schemeClr val="bg1"/>
                </a:solidFill>
              </a:rPr>
              <a:t> ve </a:t>
            </a:r>
            <a:r>
              <a:rPr lang="tr-TR" sz="2800" b="1" dirty="0" err="1">
                <a:solidFill>
                  <a:schemeClr val="bg1"/>
                </a:solidFill>
              </a:rPr>
              <a:t>Pritzker</a:t>
            </a:r>
            <a:r>
              <a:rPr lang="tr-TR" sz="2800" b="1" dirty="0">
                <a:solidFill>
                  <a:schemeClr val="bg1"/>
                </a:solidFill>
              </a:rPr>
              <a:t> (1999)’de bireylerin yaşamları boyunca öğrendikleri bilgi ve beceriler zihinlerinde bir algı oluşturmaktadır. Bu algılar kişiden kişiye farklılık göstermektedir. </a:t>
            </a:r>
            <a:endParaRPr lang="tr-TR" sz="2800" b="1" dirty="0" smtClean="0">
              <a:solidFill>
                <a:schemeClr val="bg1"/>
              </a:solidFill>
            </a:endParaRPr>
          </a:p>
          <a:p>
            <a:r>
              <a:rPr lang="tr-TR" sz="2800" b="1" dirty="0" smtClean="0">
                <a:solidFill>
                  <a:schemeClr val="bg1"/>
                </a:solidFill>
              </a:rPr>
              <a:t>Alışkanlıklar</a:t>
            </a:r>
            <a:r>
              <a:rPr lang="tr-TR" sz="2800" b="1" dirty="0">
                <a:solidFill>
                  <a:schemeClr val="bg1"/>
                </a:solidFill>
              </a:rPr>
              <a:t>, yaratıcılığı geliştiren alternatif yolları kullanmalarına engel oluşturabilmektedir (Bulut, 2014).</a:t>
            </a:r>
          </a:p>
        </p:txBody>
      </p:sp>
    </p:spTree>
    <p:extLst>
      <p:ext uri="{BB962C8B-B14F-4D97-AF65-F5344CB8AC3E}">
        <p14:creationId xmlns:p14="http://schemas.microsoft.com/office/powerpoint/2010/main" val="913909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2" y="620688"/>
            <a:ext cx="6480720" cy="936104"/>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Eğitsel </a:t>
            </a:r>
            <a:r>
              <a:rPr lang="tr-TR" dirty="0"/>
              <a:t>Engeller</a:t>
            </a:r>
          </a:p>
        </p:txBody>
      </p:sp>
      <p:sp>
        <p:nvSpPr>
          <p:cNvPr id="3" name="İçerik Yer Tutucusu 2"/>
          <p:cNvSpPr>
            <a:spLocks noGrp="1"/>
          </p:cNvSpPr>
          <p:nvPr>
            <p:ph sz="quarter" idx="1"/>
          </p:nvPr>
        </p:nvSpPr>
        <p:spPr>
          <a:xfrm>
            <a:off x="539552" y="2348880"/>
            <a:ext cx="8291264" cy="2836912"/>
          </a:xfr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3200" b="1" dirty="0">
                <a:solidFill>
                  <a:schemeClr val="bg1"/>
                </a:solidFill>
              </a:rPr>
              <a:t>Özden (2000)’e göre, eğitim ortamında çocuklardaki yaratıcılığın gelişmesini engelleyen faktörler şöyledir (Karataş Öztürk, 2007):</a:t>
            </a:r>
          </a:p>
        </p:txBody>
      </p:sp>
    </p:spTree>
    <p:extLst>
      <p:ext uri="{BB962C8B-B14F-4D97-AF65-F5344CB8AC3E}">
        <p14:creationId xmlns:p14="http://schemas.microsoft.com/office/powerpoint/2010/main" val="15870112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11560" y="980728"/>
            <a:ext cx="8229600" cy="4525963"/>
          </a:xfr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r>
              <a:rPr lang="tr-TR" sz="3200" b="1" dirty="0">
                <a:solidFill>
                  <a:schemeClr val="accent6">
                    <a:lumMod val="50000"/>
                  </a:schemeClr>
                </a:solidFill>
              </a:rPr>
              <a:t>1.	Eğiticilerin klasik çözüm yöntemlerini benimseyip çocuğu tek bir yöntemin olduğuna zorlamak ve çocukta farklı ve yeni yolları araştırma hevesini yok etmesidir.</a:t>
            </a:r>
          </a:p>
          <a:p>
            <a:endParaRPr lang="tr-TR" sz="3200" b="1" dirty="0">
              <a:solidFill>
                <a:schemeClr val="accent6">
                  <a:lumMod val="50000"/>
                </a:schemeClr>
              </a:solidFill>
            </a:endParaRPr>
          </a:p>
          <a:p>
            <a:r>
              <a:rPr lang="tr-TR" sz="3200" b="1" dirty="0">
                <a:solidFill>
                  <a:schemeClr val="accent6">
                    <a:lumMod val="50000"/>
                  </a:schemeClr>
                </a:solidFill>
              </a:rPr>
              <a:t>2.	Çocuğun hayallerini önemsemeyip küçümsemek bunun yanında hayal etme yerine mantık çerçevesinde düşünmeye zorlamak bununla çocuğun keşfetme hevesini kırmaktır.</a:t>
            </a:r>
          </a:p>
          <a:p>
            <a:endParaRPr lang="tr-TR" sz="3200" b="1" dirty="0">
              <a:solidFill>
                <a:schemeClr val="accent6">
                  <a:lumMod val="50000"/>
                </a:schemeClr>
              </a:solidFill>
            </a:endParaRPr>
          </a:p>
        </p:txBody>
      </p:sp>
    </p:spTree>
    <p:extLst>
      <p:ext uri="{BB962C8B-B14F-4D97-AF65-F5344CB8AC3E}">
        <p14:creationId xmlns:p14="http://schemas.microsoft.com/office/powerpoint/2010/main" val="1189704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548680"/>
            <a:ext cx="7777163" cy="5792788"/>
          </a:xfr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endParaRPr lang="tr-TR" sz="3200" b="1" dirty="0">
              <a:solidFill>
                <a:schemeClr val="bg1"/>
              </a:solidFill>
            </a:endParaRPr>
          </a:p>
          <a:p>
            <a:r>
              <a:rPr lang="tr-TR" sz="3200" b="1" dirty="0">
                <a:solidFill>
                  <a:schemeClr val="bg1"/>
                </a:solidFill>
              </a:rPr>
              <a:t>3.	Çocuğu yaşıtlarıyla kıyaslayarak çocukta bir baskı oluşturup bu baskı çocukta yaratıcılık becerisinin ortaya çıkmasını engellemesidir.</a:t>
            </a:r>
          </a:p>
          <a:p>
            <a:endParaRPr lang="tr-TR" sz="3200" b="1" dirty="0">
              <a:solidFill>
                <a:schemeClr val="bg1"/>
              </a:solidFill>
            </a:endParaRPr>
          </a:p>
          <a:p>
            <a:r>
              <a:rPr lang="tr-TR" sz="3200" b="1" dirty="0">
                <a:solidFill>
                  <a:schemeClr val="bg1"/>
                </a:solidFill>
              </a:rPr>
              <a:t>4.	Yaratıcılıkta en önemli faktörlerden biri olan merak duygusunun olumsuz etkilenmesi ve çocuğun sorularının mantıksız bulması ve kendini ifade etmesine fırsat tanınmaması yaratıcılık becerilerinin olumsuz etkilenmesine neden olmaktadır.</a:t>
            </a:r>
          </a:p>
        </p:txBody>
      </p:sp>
    </p:spTree>
    <p:extLst>
      <p:ext uri="{BB962C8B-B14F-4D97-AF65-F5344CB8AC3E}">
        <p14:creationId xmlns:p14="http://schemas.microsoft.com/office/powerpoint/2010/main" val="26475836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943100" y="333375"/>
            <a:ext cx="7200900" cy="809625"/>
          </a:xfr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Toplumsal </a:t>
            </a:r>
            <a:r>
              <a:rPr lang="tr-TR" dirty="0"/>
              <a:t>Engeller</a:t>
            </a:r>
          </a:p>
        </p:txBody>
      </p:sp>
      <p:sp>
        <p:nvSpPr>
          <p:cNvPr id="3" name="İçerik Yer Tutucusu 2"/>
          <p:cNvSpPr>
            <a:spLocks noGrp="1"/>
          </p:cNvSpPr>
          <p:nvPr>
            <p:ph idx="4294967295"/>
          </p:nvPr>
        </p:nvSpPr>
        <p:spPr>
          <a:xfrm>
            <a:off x="322263" y="1484313"/>
            <a:ext cx="8210177" cy="4320951"/>
          </a:xfr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tr-TR" b="1" dirty="0" smtClean="0"/>
              <a:t>Doğrudan </a:t>
            </a:r>
            <a:r>
              <a:rPr lang="tr-TR" b="1" dirty="0"/>
              <a:t>doğruya cezalandırma ya da dolaylı olarak toplumdan geri itme, ayırma, ilişkiyi kestirme biçimlerinde topluma uyma baskılarının şiddet derecesine göre yaratıcılık desteklenir veya engellenir</a:t>
            </a:r>
            <a:r>
              <a:rPr lang="tr-TR" b="1" dirty="0" smtClean="0"/>
              <a:t>.</a:t>
            </a:r>
          </a:p>
          <a:p>
            <a:r>
              <a:rPr lang="tr-TR" b="1" dirty="0" smtClean="0"/>
              <a:t> </a:t>
            </a:r>
            <a:r>
              <a:rPr lang="tr-TR" b="1" dirty="0"/>
              <a:t>Diğer bir deyişle çok şiddetli sosyal baskılar yaratıcılığı engeller (Çavuş, 2006). </a:t>
            </a:r>
            <a:endParaRPr lang="tr-TR" b="1" dirty="0" smtClean="0"/>
          </a:p>
          <a:p>
            <a:r>
              <a:rPr lang="tr-TR" b="1" dirty="0" smtClean="0"/>
              <a:t>Toplumun </a:t>
            </a:r>
            <a:r>
              <a:rPr lang="tr-TR" b="1" dirty="0"/>
              <a:t>geneline olan uyum yaratıcılığın gelişimine engeller oluşturmuştur. Bunlar (Sungur, 1997, s. 278):</a:t>
            </a:r>
          </a:p>
        </p:txBody>
      </p:sp>
    </p:spTree>
    <p:extLst>
      <p:ext uri="{BB962C8B-B14F-4D97-AF65-F5344CB8AC3E}">
        <p14:creationId xmlns:p14="http://schemas.microsoft.com/office/powerpoint/2010/main" val="4573963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288" y="476250"/>
            <a:ext cx="7705104" cy="5649913"/>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2800" b="1" dirty="0"/>
              <a:t>1.	Çocuğun bir konu hakkında hayal kurması vakit kaybı olarak görülmesi</a:t>
            </a:r>
            <a:r>
              <a:rPr lang="tr-TR" sz="2800" b="1" dirty="0" smtClean="0"/>
              <a:t>,</a:t>
            </a:r>
          </a:p>
          <a:p>
            <a:endParaRPr lang="tr-TR" sz="2800" b="1" dirty="0"/>
          </a:p>
          <a:p>
            <a:r>
              <a:rPr lang="tr-TR" sz="2800" b="1" dirty="0"/>
              <a:t>2</a:t>
            </a:r>
            <a:r>
              <a:rPr lang="tr-TR" sz="2800" b="1" dirty="0" smtClean="0"/>
              <a:t>.</a:t>
            </a:r>
            <a:r>
              <a:rPr lang="tr-TR" sz="2800" b="1" dirty="0"/>
              <a:t>	Problemlerin çözümünün para ya da matematik ile çözülme inancı,</a:t>
            </a:r>
          </a:p>
          <a:p>
            <a:endParaRPr lang="tr-TR" sz="2800" b="1" dirty="0"/>
          </a:p>
          <a:p>
            <a:r>
              <a:rPr lang="tr-TR" sz="2800" b="1" dirty="0"/>
              <a:t>3</a:t>
            </a:r>
            <a:r>
              <a:rPr lang="tr-TR" sz="2800" b="1" dirty="0" smtClean="0"/>
              <a:t>.</a:t>
            </a:r>
            <a:r>
              <a:rPr lang="tr-TR" sz="2800" b="1" dirty="0"/>
              <a:t>	Her problemin çözümü için bir tek </a:t>
            </a:r>
            <a:r>
              <a:rPr lang="tr-TR" sz="2800" b="1" dirty="0" smtClean="0"/>
              <a:t>3oğruya </a:t>
            </a:r>
            <a:r>
              <a:rPr lang="tr-TR" sz="2800" b="1" dirty="0"/>
              <a:t>dayanır,</a:t>
            </a:r>
          </a:p>
          <a:p>
            <a:endParaRPr lang="tr-TR" sz="2800" b="1" dirty="0"/>
          </a:p>
          <a:p>
            <a:r>
              <a:rPr lang="tr-TR" sz="2800" b="1" dirty="0"/>
              <a:t>4</a:t>
            </a:r>
            <a:r>
              <a:rPr lang="tr-TR" sz="2800" b="1" dirty="0" smtClean="0"/>
              <a:t>.</a:t>
            </a:r>
            <a:r>
              <a:rPr lang="tr-TR" sz="2800" b="1" dirty="0"/>
              <a:t>	Hayal gücü, hisler, hevesler mantıksız düşüncelerdir.</a:t>
            </a:r>
          </a:p>
          <a:p>
            <a:endParaRPr lang="tr-TR" sz="2800" b="1" dirty="0"/>
          </a:p>
        </p:txBody>
      </p:sp>
    </p:spTree>
    <p:extLst>
      <p:ext uri="{BB962C8B-B14F-4D97-AF65-F5344CB8AC3E}">
        <p14:creationId xmlns:p14="http://schemas.microsoft.com/office/powerpoint/2010/main" val="72465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‘MOZART’</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635896" y="116632"/>
            <a:ext cx="481541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ikdörtgen 2"/>
          <p:cNvSpPr/>
          <p:nvPr/>
        </p:nvSpPr>
        <p:spPr>
          <a:xfrm>
            <a:off x="467544" y="4725144"/>
            <a:ext cx="8496944" cy="2062103"/>
          </a:xfrm>
          <a:prstGeom prst="rect">
            <a:avLst/>
          </a:prstGeom>
        </p:spPr>
        <p:txBody>
          <a:bodyPr wrap="square">
            <a:spAutoFit/>
          </a:bodyPr>
          <a:lstStyle/>
          <a:p>
            <a:r>
              <a:rPr lang="tr-TR" sz="3200" b="1" dirty="0"/>
              <a:t>Ve </a:t>
            </a:r>
            <a:r>
              <a:rPr lang="tr-TR" sz="3200" b="1" dirty="0" err="1"/>
              <a:t>tabiki</a:t>
            </a:r>
            <a:r>
              <a:rPr lang="tr-TR" sz="3200" b="1" dirty="0"/>
              <a:t> Mozart’ın henüz 4 yaşında iken Avrupa’nın krallarına ve aristokratlarına müzik ziyafeti </a:t>
            </a:r>
            <a:r>
              <a:rPr lang="tr-TR" sz="3200" b="1" dirty="0" smtClean="0"/>
              <a:t>vermiştir.…..</a:t>
            </a:r>
            <a:endParaRPr lang="tr-TR" sz="3200" b="1" dirty="0"/>
          </a:p>
        </p:txBody>
      </p:sp>
    </p:spTree>
    <p:extLst>
      <p:ext uri="{BB962C8B-B14F-4D97-AF65-F5344CB8AC3E}">
        <p14:creationId xmlns:p14="http://schemas.microsoft.com/office/powerpoint/2010/main" val="409874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476250"/>
            <a:ext cx="8229600" cy="1143000"/>
          </a:xfrm>
        </p:spPr>
        <p:txBody>
          <a:bodyPr>
            <a:normAutofit fontScale="90000"/>
          </a:bodyPr>
          <a:lstStyle/>
          <a:p>
            <a:pPr algn="ctr"/>
            <a:r>
              <a:rPr lang="tr-TR" dirty="0"/>
              <a:t>Yüklü Program Engeller</a:t>
            </a:r>
            <a:br>
              <a:rPr lang="tr-TR" dirty="0"/>
            </a:br>
            <a:r>
              <a:rPr lang="tr-TR" dirty="0"/>
              <a:t/>
            </a:r>
            <a:br>
              <a:rPr lang="tr-TR" dirty="0"/>
            </a:br>
            <a:endParaRPr lang="tr-TR" dirty="0"/>
          </a:p>
        </p:txBody>
      </p:sp>
      <p:sp>
        <p:nvSpPr>
          <p:cNvPr id="3" name="İçerik Yer Tutucusu 2"/>
          <p:cNvSpPr>
            <a:spLocks noGrp="1"/>
          </p:cNvSpPr>
          <p:nvPr>
            <p:ph idx="4294967295"/>
          </p:nvPr>
        </p:nvSpPr>
        <p:spPr>
          <a:xfrm>
            <a:off x="467544" y="1556792"/>
            <a:ext cx="7921625" cy="3529012"/>
          </a:xfr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3200" b="1" dirty="0">
                <a:solidFill>
                  <a:schemeClr val="accent1">
                    <a:lumMod val="50000"/>
                  </a:schemeClr>
                </a:solidFill>
              </a:rPr>
              <a:t>Rıza (2004)’da aktardığına göre </a:t>
            </a:r>
            <a:r>
              <a:rPr lang="tr-TR" sz="3200" b="1" dirty="0" err="1">
                <a:solidFill>
                  <a:schemeClr val="accent1">
                    <a:lumMod val="50000"/>
                  </a:schemeClr>
                </a:solidFill>
              </a:rPr>
              <a:t>Coon</a:t>
            </a:r>
            <a:r>
              <a:rPr lang="tr-TR" sz="3200" b="1" dirty="0">
                <a:solidFill>
                  <a:schemeClr val="accent1">
                    <a:lumMod val="50000"/>
                  </a:schemeClr>
                </a:solidFill>
              </a:rPr>
              <a:t>, eğitim programlarında, konuların kalıplaşmış şekilde sunulması ve bu konuların belirli bir süre içinde tamamlama zorunluluğu içermesi yaratıcılığı engellemektedir (Bulut, 2014).</a:t>
            </a:r>
          </a:p>
          <a:p>
            <a:endParaRPr lang="tr-TR" sz="3200" b="1" dirty="0">
              <a:solidFill>
                <a:schemeClr val="accent1">
                  <a:lumMod val="50000"/>
                </a:schemeClr>
              </a:solidFill>
            </a:endParaRPr>
          </a:p>
          <a:p>
            <a:endParaRPr lang="tr-TR" sz="3200" b="1" dirty="0">
              <a:solidFill>
                <a:schemeClr val="accent1">
                  <a:lumMod val="50000"/>
                </a:schemeClr>
              </a:solidFill>
            </a:endParaRPr>
          </a:p>
        </p:txBody>
      </p:sp>
    </p:spTree>
    <p:extLst>
      <p:ext uri="{BB962C8B-B14F-4D97-AF65-F5344CB8AC3E}">
        <p14:creationId xmlns:p14="http://schemas.microsoft.com/office/powerpoint/2010/main" val="25409322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8348" y="260648"/>
            <a:ext cx="8507288" cy="1012974"/>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2800" dirty="0" smtClean="0">
                <a:solidFill>
                  <a:schemeClr val="bg1"/>
                </a:solidFill>
              </a:rPr>
              <a:t>EĞİTİMDE</a:t>
            </a:r>
            <a:r>
              <a:rPr lang="tr-TR" sz="2800" dirty="0">
                <a:solidFill>
                  <a:schemeClr val="bg1"/>
                </a:solidFill>
              </a:rPr>
              <a:t> </a:t>
            </a:r>
            <a:r>
              <a:rPr lang="tr-TR" sz="2800" dirty="0" smtClean="0">
                <a:solidFill>
                  <a:schemeClr val="bg1"/>
                </a:solidFill>
              </a:rPr>
              <a:t>KULLANILAN</a:t>
            </a:r>
            <a:r>
              <a:rPr lang="tr-TR" sz="2800" dirty="0">
                <a:solidFill>
                  <a:schemeClr val="bg1"/>
                </a:solidFill>
              </a:rPr>
              <a:t>	YARATICI	DÜŞÜNCE TEKNİKLERİ</a:t>
            </a:r>
          </a:p>
        </p:txBody>
      </p:sp>
      <p:sp>
        <p:nvSpPr>
          <p:cNvPr id="3" name="İçerik Yer Tutucusu 2"/>
          <p:cNvSpPr>
            <a:spLocks noGrp="1"/>
          </p:cNvSpPr>
          <p:nvPr>
            <p:ph sz="quarter" idx="1"/>
          </p:nvPr>
        </p:nvSpPr>
        <p:spPr/>
        <p:txBody>
          <a:bodyPr>
            <a:normAutofit/>
          </a:bodyPr>
          <a:lstStyle/>
          <a:p>
            <a:endParaRPr lang="tr-TR" sz="2800" b="1" dirty="0">
              <a:solidFill>
                <a:schemeClr val="bg1"/>
              </a:solidFill>
            </a:endParaRPr>
          </a:p>
          <a:p>
            <a:endParaRPr lang="tr-TR" sz="2800" b="1" dirty="0" smtClean="0">
              <a:solidFill>
                <a:schemeClr val="bg1"/>
              </a:solidFill>
            </a:endParaRPr>
          </a:p>
          <a:p>
            <a:endParaRPr lang="tr-TR" sz="2800" b="1" dirty="0">
              <a:solidFill>
                <a:schemeClr val="bg1"/>
              </a:solidFill>
            </a:endParaRPr>
          </a:p>
          <a:p>
            <a:endParaRPr lang="tr-TR" sz="2800" b="1" dirty="0" smtClean="0">
              <a:solidFill>
                <a:schemeClr val="bg1"/>
              </a:solidFill>
            </a:endParaRPr>
          </a:p>
          <a:p>
            <a:endParaRPr lang="tr-TR" sz="2800" b="1" dirty="0">
              <a:solidFill>
                <a:schemeClr val="bg1"/>
              </a:solidFill>
            </a:endParaRPr>
          </a:p>
          <a:p>
            <a:endParaRPr lang="tr-TR" sz="2800" b="1" dirty="0" smtClean="0">
              <a:solidFill>
                <a:schemeClr val="bg1"/>
              </a:solidFill>
            </a:endParaRPr>
          </a:p>
        </p:txBody>
      </p:sp>
      <p:sp>
        <p:nvSpPr>
          <p:cNvPr id="4" name="Yuvarlatılmış Dikdörtgen 3"/>
          <p:cNvSpPr/>
          <p:nvPr/>
        </p:nvSpPr>
        <p:spPr>
          <a:xfrm>
            <a:off x="192999" y="1772816"/>
            <a:ext cx="4320480" cy="117728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rPr>
              <a:t>beyin fırtınası,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79" y="3596665"/>
            <a:ext cx="321338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72816"/>
            <a:ext cx="43338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068" y="3649076"/>
            <a:ext cx="326910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17" y="5301208"/>
            <a:ext cx="43338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90" y="5321950"/>
            <a:ext cx="43338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6393171" y="2139676"/>
            <a:ext cx="1712328" cy="523220"/>
          </a:xfrm>
          <a:prstGeom prst="rect">
            <a:avLst/>
          </a:prstGeom>
        </p:spPr>
        <p:txBody>
          <a:bodyPr wrap="none">
            <a:spAutoFit/>
          </a:bodyPr>
          <a:lstStyle/>
          <a:p>
            <a:r>
              <a:rPr lang="tr-TR" sz="2800" b="1" dirty="0">
                <a:solidFill>
                  <a:schemeClr val="bg1"/>
                </a:solidFill>
              </a:rPr>
              <a:t>sinektik</a:t>
            </a:r>
          </a:p>
        </p:txBody>
      </p:sp>
      <p:sp>
        <p:nvSpPr>
          <p:cNvPr id="9" name="Dikdörtgen 8"/>
          <p:cNvSpPr/>
          <p:nvPr/>
        </p:nvSpPr>
        <p:spPr>
          <a:xfrm>
            <a:off x="1691680" y="3963526"/>
            <a:ext cx="2342308" cy="523220"/>
          </a:xfrm>
          <a:prstGeom prst="rect">
            <a:avLst/>
          </a:prstGeom>
        </p:spPr>
        <p:txBody>
          <a:bodyPr wrap="none">
            <a:spAutoFit/>
          </a:bodyPr>
          <a:lstStyle/>
          <a:p>
            <a:r>
              <a:rPr lang="tr-TR" sz="2800" b="1" dirty="0">
                <a:solidFill>
                  <a:schemeClr val="bg1"/>
                </a:solidFill>
              </a:rPr>
              <a:t>morfolojik, </a:t>
            </a:r>
          </a:p>
        </p:txBody>
      </p:sp>
      <p:sp>
        <p:nvSpPr>
          <p:cNvPr id="10" name="Dikdörtgen 9"/>
          <p:cNvSpPr/>
          <p:nvPr/>
        </p:nvSpPr>
        <p:spPr>
          <a:xfrm>
            <a:off x="5518106" y="3932749"/>
            <a:ext cx="2961067" cy="523220"/>
          </a:xfrm>
          <a:prstGeom prst="rect">
            <a:avLst/>
          </a:prstGeom>
        </p:spPr>
        <p:txBody>
          <a:bodyPr wrap="none">
            <a:spAutoFit/>
          </a:bodyPr>
          <a:lstStyle/>
          <a:p>
            <a:r>
              <a:rPr lang="tr-TR" sz="2800" b="1" dirty="0">
                <a:solidFill>
                  <a:schemeClr val="bg1"/>
                </a:solidFill>
              </a:rPr>
              <a:t>yaratıcı drama</a:t>
            </a:r>
          </a:p>
        </p:txBody>
      </p:sp>
      <p:sp>
        <p:nvSpPr>
          <p:cNvPr id="11" name="Dikdörtgen 10"/>
          <p:cNvSpPr/>
          <p:nvPr/>
        </p:nvSpPr>
        <p:spPr>
          <a:xfrm>
            <a:off x="485579" y="5637292"/>
            <a:ext cx="3735318" cy="523220"/>
          </a:xfrm>
          <a:prstGeom prst="rect">
            <a:avLst/>
          </a:prstGeom>
        </p:spPr>
        <p:txBody>
          <a:bodyPr wrap="none">
            <a:spAutoFit/>
          </a:bodyPr>
          <a:lstStyle/>
          <a:p>
            <a:r>
              <a:rPr lang="tr-TR" sz="2800" b="1" dirty="0">
                <a:solidFill>
                  <a:schemeClr val="bg1"/>
                </a:solidFill>
              </a:rPr>
              <a:t>özellikler listeleme</a:t>
            </a:r>
          </a:p>
        </p:txBody>
      </p:sp>
      <p:sp>
        <p:nvSpPr>
          <p:cNvPr id="12" name="Dikdörtgen 11"/>
          <p:cNvSpPr/>
          <p:nvPr/>
        </p:nvSpPr>
        <p:spPr>
          <a:xfrm>
            <a:off x="6260718" y="5688811"/>
            <a:ext cx="1762021" cy="523220"/>
          </a:xfrm>
          <a:prstGeom prst="rect">
            <a:avLst/>
          </a:prstGeom>
        </p:spPr>
        <p:txBody>
          <a:bodyPr wrap="none">
            <a:spAutoFit/>
          </a:bodyPr>
          <a:lstStyle/>
          <a:p>
            <a:r>
              <a:rPr lang="tr-TR" sz="2800" b="1" dirty="0" err="1">
                <a:solidFill>
                  <a:schemeClr val="bg1"/>
                </a:solidFill>
              </a:rPr>
              <a:t>scamper</a:t>
            </a:r>
            <a:endParaRPr lang="tr-TR" sz="2800" b="1" dirty="0">
              <a:solidFill>
                <a:schemeClr val="bg1"/>
              </a:solidFill>
            </a:endParaRPr>
          </a:p>
        </p:txBody>
      </p:sp>
    </p:spTree>
    <p:extLst>
      <p:ext uri="{BB962C8B-B14F-4D97-AF65-F5344CB8AC3E}">
        <p14:creationId xmlns:p14="http://schemas.microsoft.com/office/powerpoint/2010/main" val="34562465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1628800"/>
            <a:ext cx="8229600" cy="4525963"/>
          </a:xfr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tr-TR" sz="3600" b="1" dirty="0" smtClean="0"/>
              <a:t>Beyin </a:t>
            </a:r>
            <a:r>
              <a:rPr lang="tr-TR" sz="3600" b="1" dirty="0"/>
              <a:t>fırtınası: Yıldırım (1998)’da yaptığı açıklamada, </a:t>
            </a:r>
            <a:r>
              <a:rPr lang="tr-TR" sz="3600" b="1" dirty="0" err="1"/>
              <a:t>Alex</a:t>
            </a:r>
            <a:r>
              <a:rPr lang="tr-TR" sz="3600" b="1" dirty="0"/>
              <a:t> </a:t>
            </a:r>
            <a:r>
              <a:rPr lang="tr-TR" sz="3600" b="1" dirty="0" err="1"/>
              <a:t>Osborn</a:t>
            </a:r>
            <a:r>
              <a:rPr lang="tr-TR" sz="3600" b="1" dirty="0"/>
              <a:t> tarafından grup halinde fikir üretmek için geliştirilen beyin fırtınası tekniği, yargılamayı geciktirmesi ve diğer bireylerin fikirleriyle çağrışım yapması açısından yaratıcılığa büyük katkı sağladığına değinir. </a:t>
            </a:r>
          </a:p>
        </p:txBody>
      </p:sp>
      <p:sp>
        <p:nvSpPr>
          <p:cNvPr id="4" name="Başlık 3"/>
          <p:cNvSpPr>
            <a:spLocks noGrp="1"/>
          </p:cNvSpPr>
          <p:nvPr>
            <p:ph type="title" idx="4294967295"/>
          </p:nvPr>
        </p:nvSpPr>
        <p:spPr>
          <a:xfrm>
            <a:off x="1259632" y="260648"/>
            <a:ext cx="7127875" cy="1084263"/>
          </a:xfr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tr-TR" b="1" dirty="0" smtClean="0">
                <a:solidFill>
                  <a:schemeClr val="tx1"/>
                </a:solidFill>
              </a:rPr>
              <a:t>BEYİN FIRTINASI TEKNİĞİ</a:t>
            </a:r>
            <a:r>
              <a:rPr lang="tr-TR" dirty="0" smtClean="0"/>
              <a:t>: </a:t>
            </a:r>
            <a:endParaRPr lang="tr-TR" dirty="0"/>
          </a:p>
        </p:txBody>
      </p:sp>
    </p:spTree>
    <p:extLst>
      <p:ext uri="{BB962C8B-B14F-4D97-AF65-F5344CB8AC3E}">
        <p14:creationId xmlns:p14="http://schemas.microsoft.com/office/powerpoint/2010/main" val="25761534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548680"/>
            <a:ext cx="8280400" cy="5649913"/>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r>
              <a:rPr lang="tr-TR" sz="2800" b="1" dirty="0"/>
              <a:t>Güleryüz (2001)’de beyin fırtınası tekniğine yönelik yaptığı açıklamada bir konuya çözüm getirmek, hayal ve düşünce üretmek için yapılır. Beyin fırtınası adını fırtına gibi fikirlerin üretilmesinden almıştır. Bu tekniğe buluş fırtınası da denilmektedir. Bir konunun olumsuz sorularla da ele alınması “ters beyin fırtınası” olarak açıklanır (Sözer Çapan, 2014).</a:t>
            </a:r>
          </a:p>
          <a:p>
            <a:endParaRPr lang="tr-TR" sz="2800" b="1" dirty="0"/>
          </a:p>
          <a:p>
            <a:r>
              <a:rPr lang="tr-TR" sz="2800" b="1" dirty="0"/>
              <a:t>Beyin fırtınası etkinliğinin, yaratıcı düşünme ve imgeleme sağlaması için dört temel koşulu sağlaması gerekir (Özden, 2003):</a:t>
            </a:r>
          </a:p>
          <a:p>
            <a:endParaRPr lang="tr-TR" b="1" dirty="0"/>
          </a:p>
        </p:txBody>
      </p:sp>
    </p:spTree>
    <p:extLst>
      <p:ext uri="{BB962C8B-B14F-4D97-AF65-F5344CB8AC3E}">
        <p14:creationId xmlns:p14="http://schemas.microsoft.com/office/powerpoint/2010/main" val="9983383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476672"/>
            <a:ext cx="8304412" cy="5648772"/>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tr-TR" sz="3200" b="1" dirty="0">
                <a:solidFill>
                  <a:schemeClr val="accent1">
                    <a:lumMod val="50000"/>
                  </a:schemeClr>
                </a:solidFill>
              </a:rPr>
              <a:t>1.	Beyin fırtınası esnasında kişilerin düşünceleri kesinlikle eleştirilmemelidir.</a:t>
            </a:r>
          </a:p>
          <a:p>
            <a:endParaRPr lang="tr-TR" sz="3200" b="1" dirty="0">
              <a:solidFill>
                <a:schemeClr val="accent1">
                  <a:lumMod val="50000"/>
                </a:schemeClr>
              </a:solidFill>
            </a:endParaRPr>
          </a:p>
          <a:p>
            <a:r>
              <a:rPr lang="tr-TR" sz="3200" b="1" dirty="0">
                <a:solidFill>
                  <a:schemeClr val="accent1">
                    <a:lumMod val="50000"/>
                  </a:schemeClr>
                </a:solidFill>
              </a:rPr>
              <a:t>2.	Beyin fırtınası sırasında kişilerde sınırsız düşünmeye teşvik edilmelidir. Öğrenciler ilginç, yeni, farklı fikirler üretmeye teşvik edilmelidir. Fikirlerin, acayip, alışılmadık olmasının çekinilecek bir durum yaratamadığını aksine bu tür fikirlerin problemlere yeni çözüm yolları bulmak için önemli olduğunu bilmesi gerekir.</a:t>
            </a:r>
          </a:p>
          <a:p>
            <a:endParaRPr lang="tr-TR" sz="3200" b="1" dirty="0">
              <a:solidFill>
                <a:schemeClr val="accent1">
                  <a:lumMod val="50000"/>
                </a:schemeClr>
              </a:solidFill>
            </a:endParaRPr>
          </a:p>
        </p:txBody>
      </p:sp>
    </p:spTree>
    <p:extLst>
      <p:ext uri="{BB962C8B-B14F-4D97-AF65-F5344CB8AC3E}">
        <p14:creationId xmlns:p14="http://schemas.microsoft.com/office/powerpoint/2010/main" val="2118945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548680"/>
            <a:ext cx="8244408" cy="5400600"/>
          </a:xfr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tr-TR" sz="2800" dirty="0"/>
              <a:t>3.	Öğrencilerin fikirlerinde beyin fırtınası yapılırken nitelik değil nicelik aranmalıdır. Çünkü fikirlerin çokluğu problemlere iyi bir çözüm bulma açısından önemlidir. Öğrencilerin fazla fikir üretmesi yönüyle teşvik edilmelidir.</a:t>
            </a:r>
          </a:p>
          <a:p>
            <a:endParaRPr lang="tr-TR" sz="2800" dirty="0"/>
          </a:p>
          <a:p>
            <a:r>
              <a:rPr lang="tr-TR" sz="2800" dirty="0"/>
              <a:t>4.	Beyin fırtınası esnasında öğrenciler birbirlerinin fikirlerinden etkilenerek değişik kombinasyonlar oluştururlar. Yeni kombinasyonlarla öğrencilerin düşünme listesindeki fikirler daha da çoğalır.</a:t>
            </a:r>
          </a:p>
        </p:txBody>
      </p:sp>
    </p:spTree>
    <p:extLst>
      <p:ext uri="{BB962C8B-B14F-4D97-AF65-F5344CB8AC3E}">
        <p14:creationId xmlns:p14="http://schemas.microsoft.com/office/powerpoint/2010/main" val="9788978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332656"/>
            <a:ext cx="6192688" cy="936104"/>
          </a:xfr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t>SİNEKTİK TEKNİĞİ: </a:t>
            </a:r>
            <a:endParaRPr lang="tr-TR" dirty="0"/>
          </a:p>
        </p:txBody>
      </p:sp>
      <p:sp>
        <p:nvSpPr>
          <p:cNvPr id="3" name="İçerik Yer Tutucusu 2"/>
          <p:cNvSpPr>
            <a:spLocks noGrp="1"/>
          </p:cNvSpPr>
          <p:nvPr>
            <p:ph sz="quarter" idx="1"/>
          </p:nvPr>
        </p:nvSpPr>
        <p: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r>
              <a:rPr lang="tr-TR" sz="2800" b="1" dirty="0" smtClean="0">
                <a:solidFill>
                  <a:schemeClr val="accent1">
                    <a:lumMod val="50000"/>
                  </a:schemeClr>
                </a:solidFill>
              </a:rPr>
              <a:t>Gordon </a:t>
            </a:r>
            <a:r>
              <a:rPr lang="tr-TR" sz="2800" b="1" dirty="0">
                <a:solidFill>
                  <a:schemeClr val="accent1">
                    <a:lumMod val="50000"/>
                  </a:schemeClr>
                </a:solidFill>
              </a:rPr>
              <a:t>(1987)’da, birlikte olabileceği düşünülmeyen ve fark edilmeyen bilgilerin problem çözümünde analojiler, metaforlar ve paradokslar yoluyla bilinçli ve sistematik birleştirilmesi tekniğine sinektik teknik denir. Kısaca birbiriyle yakından ilişkisi görünmeyen bilgilerin birleştirilmesidir (Sak, 2016, s. 109-110).</a:t>
            </a:r>
          </a:p>
          <a:p>
            <a:endParaRPr lang="tr-TR" sz="2800" b="1" dirty="0">
              <a:solidFill>
                <a:schemeClr val="accent1">
                  <a:lumMod val="50000"/>
                </a:schemeClr>
              </a:solidFill>
            </a:endParaRPr>
          </a:p>
          <a:p>
            <a:r>
              <a:rPr lang="tr-TR" sz="2800" b="1" dirty="0">
                <a:solidFill>
                  <a:schemeClr val="accent1">
                    <a:lumMod val="50000"/>
                  </a:schemeClr>
                </a:solidFill>
              </a:rPr>
              <a:t>Sinektik tekniğinin temeli analojilere dayandığı için bu analojilerin üç farklı yöntemi vardır. Bunlar (Özden, 2003; Sak, 2016, s. 109-124):</a:t>
            </a:r>
          </a:p>
          <a:p>
            <a:endParaRPr lang="tr-TR" b="1" dirty="0">
              <a:solidFill>
                <a:schemeClr val="accent1">
                  <a:lumMod val="50000"/>
                </a:schemeClr>
              </a:solidFill>
            </a:endParaRPr>
          </a:p>
          <a:p>
            <a:endParaRPr lang="tr-TR" b="1" dirty="0">
              <a:solidFill>
                <a:schemeClr val="accent1">
                  <a:lumMod val="50000"/>
                </a:schemeClr>
              </a:solidFill>
            </a:endParaRPr>
          </a:p>
        </p:txBody>
      </p:sp>
    </p:spTree>
    <p:extLst>
      <p:ext uri="{BB962C8B-B14F-4D97-AF65-F5344CB8AC3E}">
        <p14:creationId xmlns:p14="http://schemas.microsoft.com/office/powerpoint/2010/main" val="39125823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43808" y="260648"/>
            <a:ext cx="6120680" cy="1008112"/>
          </a:xfr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tr-TR" dirty="0" smtClean="0"/>
              <a:t>DOĞRUDAN ANALOJİLER: </a:t>
            </a:r>
            <a:endParaRPr lang="tr-TR" dirty="0"/>
          </a:p>
        </p:txBody>
      </p:sp>
      <p:sp>
        <p:nvSpPr>
          <p:cNvPr id="3" name="İçerik Yer Tutucusu 2"/>
          <p:cNvSpPr>
            <a:spLocks noGrp="1"/>
          </p:cNvSpPr>
          <p:nvPr>
            <p:ph sz="quarter" idx="1"/>
          </p:nvPr>
        </p:nvSpPr>
        <p:spPr>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r>
              <a:rPr lang="tr-TR" sz="3200" dirty="0" smtClean="0"/>
              <a:t>Birbiriyle </a:t>
            </a:r>
            <a:r>
              <a:rPr lang="tr-TR" sz="3200" dirty="0"/>
              <a:t>ilişkili olmayan problemler, düşünceler ve bilgiler veya nesneler arasında karşılaştırma yapma ve benzeşim kurma mekanizmasıdır. Yani aralarında çok yakın bir ilişki bulunmayan bir durumu başka bir duruma benzetmek ya da bunlar arasında ilişki kurmak doğrudan analoji yapma olarak bilinir.</a:t>
            </a:r>
          </a:p>
          <a:p>
            <a:endParaRPr lang="tr-TR" sz="3200" dirty="0"/>
          </a:p>
          <a:p>
            <a:endParaRPr lang="tr-TR" dirty="0"/>
          </a:p>
        </p:txBody>
      </p:sp>
    </p:spTree>
    <p:extLst>
      <p:ext uri="{BB962C8B-B14F-4D97-AF65-F5344CB8AC3E}">
        <p14:creationId xmlns:p14="http://schemas.microsoft.com/office/powerpoint/2010/main" val="15364784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71800" y="260648"/>
            <a:ext cx="6264696" cy="1008112"/>
          </a:xfr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a:r>
              <a:rPr lang="tr-TR" dirty="0" smtClean="0"/>
              <a:t>KİŞİSEL ANALOJİLER: </a:t>
            </a:r>
            <a:endParaRPr lang="tr-TR" dirty="0"/>
          </a:p>
        </p:txBody>
      </p:sp>
      <p:sp>
        <p:nvSpPr>
          <p:cNvPr id="3" name="İçerik Yer Tutucusu 2"/>
          <p:cNvSpPr>
            <a:spLocks noGrp="1"/>
          </p:cNvSpPr>
          <p:nvPr>
            <p:ph sz="quarter" idx="1"/>
          </p:nvPr>
        </p:nvSpPr>
        <p:spPr>
          <a:xfrm>
            <a:off x="323528" y="1700808"/>
            <a:ext cx="8208912" cy="4824536"/>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2800" b="1" dirty="0" smtClean="0"/>
              <a:t>Bu </a:t>
            </a:r>
            <a:r>
              <a:rPr lang="tr-TR" sz="2800" b="1" dirty="0"/>
              <a:t>analoji çeşidinde birey kendisini bir obje ya da bir canlının yerine koyarak düşünmesi birçok yaratıcı çözüm yolu üretmesi olarak açıklanır. Kişisel analoji tekniği çocuk eğitimlerinde kullanılan yaratıcılığın etkili şekilde geliştirilmesinde etkili bir yöntem olduğuna değinilir.</a:t>
            </a:r>
          </a:p>
          <a:p>
            <a:endParaRPr lang="tr-TR" sz="2800" b="1" dirty="0"/>
          </a:p>
          <a:p>
            <a:endParaRPr lang="tr-TR" b="1" dirty="0"/>
          </a:p>
          <a:p>
            <a:endParaRPr lang="tr-TR" b="1" dirty="0"/>
          </a:p>
        </p:txBody>
      </p:sp>
    </p:spTree>
    <p:extLst>
      <p:ext uri="{BB962C8B-B14F-4D97-AF65-F5344CB8AC3E}">
        <p14:creationId xmlns:p14="http://schemas.microsoft.com/office/powerpoint/2010/main" val="16737337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124744"/>
            <a:ext cx="7467600" cy="1143000"/>
          </a:xfr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a:r>
              <a:rPr lang="tr-TR" b="1" dirty="0" smtClean="0"/>
              <a:t>Sembolik</a:t>
            </a:r>
            <a:r>
              <a:rPr lang="tr-TR" b="1" dirty="0"/>
              <a:t> analojiler</a:t>
            </a:r>
            <a:endParaRPr lang="tr-TR" dirty="0"/>
          </a:p>
        </p:txBody>
      </p:sp>
      <p:sp>
        <p:nvSpPr>
          <p:cNvPr id="3" name="İçerik Yer Tutucusu 2"/>
          <p:cNvSpPr>
            <a:spLocks noGrp="1"/>
          </p:cNvSpPr>
          <p:nvPr>
            <p:ph sz="quarter" idx="1"/>
          </p:nvPr>
        </p:nvSpPr>
        <p:spPr>
          <a:xfrm>
            <a:off x="395536" y="2996952"/>
            <a:ext cx="7499176" cy="2404864"/>
          </a:xfr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tr-TR" b="1" dirty="0" smtClean="0"/>
              <a:t>Zıt </a:t>
            </a:r>
            <a:r>
              <a:rPr lang="tr-TR" b="1" dirty="0"/>
              <a:t>düşüncelerin sözcüklerle bir araya getirilip kendi içinde çelişkili sözcük grupları ve düşünceler yaratılmasıyla oluşur. Sembolik analoji bir problem ile ilgili olmalı ve fikir üretimini ateşlemelidir.</a:t>
            </a:r>
          </a:p>
          <a:p>
            <a:endParaRPr lang="tr-TR" dirty="0"/>
          </a:p>
        </p:txBody>
      </p:sp>
    </p:spTree>
    <p:extLst>
      <p:ext uri="{BB962C8B-B14F-4D97-AF65-F5344CB8AC3E}">
        <p14:creationId xmlns:p14="http://schemas.microsoft.com/office/powerpoint/2010/main" val="627257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274638"/>
            <a:ext cx="7308304" cy="850106"/>
          </a:xfr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err="1" smtClean="0"/>
              <a:t>Sternberg</a:t>
            </a:r>
            <a:r>
              <a:rPr lang="tr-TR" dirty="0" smtClean="0"/>
              <a:t> ve </a:t>
            </a:r>
            <a:r>
              <a:rPr lang="tr-TR" dirty="0" err="1" smtClean="0"/>
              <a:t>Zhang</a:t>
            </a:r>
            <a:r>
              <a:rPr lang="tr-TR" dirty="0" smtClean="0"/>
              <a:t>(1995)</a:t>
            </a:r>
            <a:endParaRPr lang="tr-TR" dirty="0"/>
          </a:p>
        </p:txBody>
      </p:sp>
      <p:sp>
        <p:nvSpPr>
          <p:cNvPr id="3" name="İçerik Yer Tutucusu 2"/>
          <p:cNvSpPr>
            <a:spLocks noGrp="1"/>
          </p:cNvSpPr>
          <p:nvPr>
            <p:ph sz="quarter" idx="1"/>
          </p:nvPr>
        </p:nvSpPr>
        <p:spPr/>
        <p:txBody>
          <a:bodyPr/>
          <a:lstStyle/>
          <a:p>
            <a:r>
              <a:rPr lang="tr-TR" dirty="0" smtClean="0"/>
              <a:t>Ortaya attıkları Beşgen Kuram ile bir bireyin üstün zekalı sayılabilmesi için beş ölçütü karşılaması gerektiğini ileri sürmüşlerdir.</a:t>
            </a:r>
          </a:p>
          <a:p>
            <a:r>
              <a:rPr lang="tr-TR" dirty="0" smtClean="0"/>
              <a:t>Bunlar ; </a:t>
            </a:r>
            <a:endParaRPr lang="tr-TR" dirty="0"/>
          </a:p>
        </p:txBody>
      </p:sp>
      <p:sp>
        <p:nvSpPr>
          <p:cNvPr id="4" name="Düzgün Beşgen 3"/>
          <p:cNvSpPr/>
          <p:nvPr/>
        </p:nvSpPr>
        <p:spPr>
          <a:xfrm>
            <a:off x="3491880" y="4416823"/>
            <a:ext cx="2376264" cy="1656184"/>
          </a:xfrm>
          <a:prstGeom prst="pentag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Beşgen Kuramı</a:t>
            </a:r>
          </a:p>
        </p:txBody>
      </p:sp>
      <p:sp>
        <p:nvSpPr>
          <p:cNvPr id="5" name="Yuvarlatılmış Dikdörtgen 4"/>
          <p:cNvSpPr/>
          <p:nvPr/>
        </p:nvSpPr>
        <p:spPr>
          <a:xfrm>
            <a:off x="6639726" y="4014192"/>
            <a:ext cx="151216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Değer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09981"/>
            <a:ext cx="2447974" cy="54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553000" y="3300299"/>
            <a:ext cx="1738168" cy="369332"/>
          </a:xfrm>
          <a:prstGeom prst="rect">
            <a:avLst/>
          </a:prstGeom>
        </p:spPr>
        <p:txBody>
          <a:bodyPr wrap="none">
            <a:spAutoFit/>
          </a:bodyPr>
          <a:lstStyle/>
          <a:p>
            <a:r>
              <a:rPr lang="tr-TR" dirty="0" err="1"/>
              <a:t>Olaganüstüçülük</a:t>
            </a:r>
            <a:r>
              <a:rPr lang="tr-TR" dirty="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959" y="5949280"/>
            <a:ext cx="15303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949280"/>
            <a:ext cx="15303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014192"/>
            <a:ext cx="1530350" cy="450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477125" y="4039124"/>
            <a:ext cx="1095364" cy="369332"/>
          </a:xfrm>
          <a:prstGeom prst="rect">
            <a:avLst/>
          </a:prstGeom>
          <a:solidFill>
            <a:srgbClr val="FF0000"/>
          </a:solidFill>
        </p:spPr>
        <p:txBody>
          <a:bodyPr wrap="none">
            <a:spAutoFit/>
          </a:bodyPr>
          <a:lstStyle/>
          <a:p>
            <a:r>
              <a:rPr lang="tr-TR" dirty="0"/>
              <a:t>Üretkenlik</a:t>
            </a:r>
          </a:p>
        </p:txBody>
      </p:sp>
      <p:sp>
        <p:nvSpPr>
          <p:cNvPr id="8" name="Dikdörtgen 7"/>
          <p:cNvSpPr/>
          <p:nvPr/>
        </p:nvSpPr>
        <p:spPr>
          <a:xfrm>
            <a:off x="7225071" y="5990039"/>
            <a:ext cx="648126" cy="369332"/>
          </a:xfrm>
          <a:prstGeom prst="rect">
            <a:avLst/>
          </a:prstGeom>
        </p:spPr>
        <p:txBody>
          <a:bodyPr wrap="none">
            <a:spAutoFit/>
          </a:bodyPr>
          <a:lstStyle/>
          <a:p>
            <a:r>
              <a:rPr lang="tr-TR" dirty="0"/>
              <a:t>Kanıt</a:t>
            </a:r>
          </a:p>
        </p:txBody>
      </p:sp>
      <p:sp>
        <p:nvSpPr>
          <p:cNvPr id="9" name="Dikdörtgen 8"/>
          <p:cNvSpPr/>
          <p:nvPr/>
        </p:nvSpPr>
        <p:spPr>
          <a:xfrm>
            <a:off x="1567887" y="5976174"/>
            <a:ext cx="913840" cy="369332"/>
          </a:xfrm>
          <a:prstGeom prst="rect">
            <a:avLst/>
          </a:prstGeom>
        </p:spPr>
        <p:txBody>
          <a:bodyPr wrap="none">
            <a:spAutoFit/>
          </a:bodyPr>
          <a:lstStyle/>
          <a:p>
            <a:r>
              <a:rPr lang="tr-TR" dirty="0"/>
              <a:t>Enderlik</a:t>
            </a:r>
          </a:p>
        </p:txBody>
      </p:sp>
    </p:spTree>
    <p:extLst>
      <p:ext uri="{BB962C8B-B14F-4D97-AF65-F5344CB8AC3E}">
        <p14:creationId xmlns:p14="http://schemas.microsoft.com/office/powerpoint/2010/main" val="7143820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83768" y="188640"/>
            <a:ext cx="6552728" cy="1008112"/>
          </a:xfr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r"/>
            <a:r>
              <a:rPr lang="tr-TR" dirty="0" smtClean="0"/>
              <a:t>MORFOLOJİK SENTEZ TEKNİĞİ: </a:t>
            </a:r>
            <a:endParaRPr lang="tr-TR" dirty="0"/>
          </a:p>
        </p:txBody>
      </p:sp>
      <p:sp>
        <p:nvSpPr>
          <p:cNvPr id="3" name="İçerik Yer Tutucusu 2"/>
          <p:cNvSpPr>
            <a:spLocks noGrp="1"/>
          </p:cNvSpPr>
          <p:nvPr>
            <p:ph sz="quarter" idx="1"/>
          </p:nvPr>
        </p:nvSpPr>
        <p:spPr>
          <a:xfrm>
            <a:off x="457200" y="1600201"/>
            <a:ext cx="8147248" cy="3773016"/>
          </a:xfr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85000" lnSpcReduction="10000"/>
          </a:bodyPr>
          <a:lstStyle/>
          <a:p>
            <a:r>
              <a:rPr lang="tr-TR" sz="3200" b="1" dirty="0" smtClean="0">
                <a:solidFill>
                  <a:schemeClr val="accent3">
                    <a:lumMod val="50000"/>
                  </a:schemeClr>
                </a:solidFill>
              </a:rPr>
              <a:t>İki </a:t>
            </a:r>
            <a:r>
              <a:rPr lang="tr-TR" sz="3200" b="1" dirty="0">
                <a:solidFill>
                  <a:schemeClr val="accent3">
                    <a:lumMod val="50000"/>
                  </a:schemeClr>
                </a:solidFill>
              </a:rPr>
              <a:t>veya daha fazla nesnenin öğeleri belirlenir ve bu öğeler birleştirilerek yeni bir ürün üretilir. Birleştirilen öğeler çoğu zaman orijinal kimliklerini birleşim içinde yitirmeleri nedeniyle morfolojik sentez tekniğinin kullanımı yapısal değişimleri ve yenilikleri de beraberinde getirmektedir.</a:t>
            </a:r>
          </a:p>
          <a:p>
            <a:pPr marL="0" indent="0">
              <a:buNone/>
            </a:pPr>
            <a:r>
              <a:rPr lang="tr-TR" sz="3200" b="1" dirty="0">
                <a:solidFill>
                  <a:schemeClr val="accent3">
                    <a:lumMod val="50000"/>
                  </a:schemeClr>
                </a:solidFill>
              </a:rPr>
              <a:t> </a:t>
            </a:r>
          </a:p>
        </p:txBody>
      </p:sp>
    </p:spTree>
    <p:extLst>
      <p:ext uri="{BB962C8B-B14F-4D97-AF65-F5344CB8AC3E}">
        <p14:creationId xmlns:p14="http://schemas.microsoft.com/office/powerpoint/2010/main" val="13842471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528" y="692696"/>
            <a:ext cx="8280598" cy="5432425"/>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endParaRPr lang="tr-TR" dirty="0"/>
          </a:p>
          <a:p>
            <a:r>
              <a:rPr lang="tr-TR" sz="2600" dirty="0"/>
              <a:t>Yeni bilgileri sıra dışı biçimlerde birleştirip özgün ürünler ortaya çıkartılabilir. Bu teknik çocukların yaratıcı düşünme becerilerinin geliştirilmesinde etkili bir tekniktir. Bu teknikle, canlı ya da cansız türlerin aynı sınıf içine giren üyelerinin benzer ve farklı olan niteliklerinin fark edilmesine, farklı sınıflara ait türlerin de farklılıklarının ve benzerliklerinin kavranmasına, benzerliklere dayanarak ve farklılıkları birleştirerek yeni ürünlerin türetilmesi ve üretilmesine yardımcı olur. Morfolojik sentezin beş aşaması bulunur (Sak, 2016, s. 99-107):</a:t>
            </a:r>
          </a:p>
          <a:p>
            <a:endParaRPr lang="tr-TR" sz="2600" dirty="0"/>
          </a:p>
          <a:p>
            <a:r>
              <a:rPr lang="tr-TR" sz="2600" dirty="0"/>
              <a:t>1.	Durumun, problemin, ürünün belirlenmesi</a:t>
            </a:r>
          </a:p>
          <a:p>
            <a:r>
              <a:rPr lang="tr-TR" sz="2600" dirty="0"/>
              <a:t>2.	Nesnelerin, araçların, fikirlerin belirlenmesi</a:t>
            </a:r>
          </a:p>
          <a:p>
            <a:r>
              <a:rPr lang="tr-TR" sz="2600" dirty="0"/>
              <a:t>3.	Öğelerin belirlenmesi</a:t>
            </a:r>
          </a:p>
          <a:p>
            <a:r>
              <a:rPr lang="tr-TR" sz="2600" dirty="0"/>
              <a:t>4.	Öğelerin seçimi</a:t>
            </a:r>
          </a:p>
          <a:p>
            <a:r>
              <a:rPr lang="tr-TR" sz="2600" dirty="0"/>
              <a:t>5.	Öğelerin </a:t>
            </a:r>
            <a:r>
              <a:rPr lang="tr-TR" sz="2600" dirty="0" err="1"/>
              <a:t>biçimleştirilmesi</a:t>
            </a:r>
            <a:endParaRPr lang="tr-TR" sz="2600" dirty="0"/>
          </a:p>
          <a:p>
            <a:endParaRPr lang="tr-TR" dirty="0"/>
          </a:p>
        </p:txBody>
      </p:sp>
    </p:spTree>
    <p:extLst>
      <p:ext uri="{BB962C8B-B14F-4D97-AF65-F5344CB8AC3E}">
        <p14:creationId xmlns:p14="http://schemas.microsoft.com/office/powerpoint/2010/main" val="24331476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476672"/>
            <a:ext cx="6912768" cy="1012974"/>
          </a:xfr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tr-TR" dirty="0" smtClean="0"/>
              <a:t>YARATICI DRAMA TEKNİĞİ: </a:t>
            </a:r>
            <a:endParaRPr lang="tr-TR" dirty="0"/>
          </a:p>
        </p:txBody>
      </p:sp>
      <p:sp>
        <p:nvSpPr>
          <p:cNvPr id="3" name="İçerik Yer Tutucusu 2"/>
          <p:cNvSpPr>
            <a:spLocks noGrp="1"/>
          </p:cNvSpPr>
          <p:nvPr>
            <p:ph sz="quarter" idx="1"/>
          </p:nvPr>
        </p:nvSpPr>
        <p: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lang="tr-TR" sz="2800" b="1" dirty="0" smtClean="0"/>
              <a:t>Yaratıcı </a:t>
            </a:r>
            <a:r>
              <a:rPr lang="tr-TR" sz="2800" b="1" dirty="0"/>
              <a:t>drama bireyin yaratıcılık becerisini ortaya çıkarmada etkili bir yaratıcı düşünme tekniğidir (Üstündağ, 2003).</a:t>
            </a:r>
          </a:p>
          <a:p>
            <a:endParaRPr lang="tr-TR" sz="2800" b="1" dirty="0"/>
          </a:p>
          <a:p>
            <a:r>
              <a:rPr lang="tr-TR" sz="2800" b="1" dirty="0"/>
              <a:t>Milli Eğitim Bakanlığı (1999)’da yaratıcı drama tekniğini, öğrenciler bir kavramı, ders ünitesindeki bazı konuları yaşayarak, canlandırarak ve oynayarak öğrenme gerçekleştirirler bunu grup çalışması olarak yaparlar (Sözer Çapan, 2014).</a:t>
            </a:r>
          </a:p>
        </p:txBody>
      </p:sp>
    </p:spTree>
    <p:extLst>
      <p:ext uri="{BB962C8B-B14F-4D97-AF65-F5344CB8AC3E}">
        <p14:creationId xmlns:p14="http://schemas.microsoft.com/office/powerpoint/2010/main" val="27797964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71800" y="404664"/>
            <a:ext cx="6264696" cy="1012974"/>
          </a:xfrm>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a:r>
              <a:rPr lang="tr-TR" dirty="0">
                <a:solidFill>
                  <a:schemeClr val="accent4"/>
                </a:solidFill>
              </a:rPr>
              <a:t>Özellik Listeleme Tekniği: </a:t>
            </a:r>
          </a:p>
        </p:txBody>
      </p:sp>
      <p:sp>
        <p:nvSpPr>
          <p:cNvPr id="3" name="İçerik Yer Tutucusu 2"/>
          <p:cNvSpPr>
            <a:spLocks noGrp="1"/>
          </p:cNvSpPr>
          <p:nvPr>
            <p:ph sz="quarter" idx="1"/>
          </p:nvPr>
        </p:nvSpPr>
        <p:spPr>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r>
              <a:rPr lang="tr-TR" sz="3200" b="1" dirty="0" smtClean="0">
                <a:solidFill>
                  <a:schemeClr val="accent5">
                    <a:lumMod val="50000"/>
                  </a:schemeClr>
                </a:solidFill>
              </a:rPr>
              <a:t>Özellik </a:t>
            </a:r>
            <a:r>
              <a:rPr lang="tr-TR" sz="3200" b="1" dirty="0">
                <a:solidFill>
                  <a:schemeClr val="accent5">
                    <a:lumMod val="50000"/>
                  </a:schemeClr>
                </a:solidFill>
              </a:rPr>
              <a:t>listeleme tekniği nitelik sıralama tekniği olarak da bilinmektedir. </a:t>
            </a:r>
            <a:endParaRPr lang="tr-TR" sz="3200" b="1" dirty="0" smtClean="0">
              <a:solidFill>
                <a:schemeClr val="accent5">
                  <a:lumMod val="50000"/>
                </a:schemeClr>
              </a:solidFill>
            </a:endParaRPr>
          </a:p>
          <a:p>
            <a:r>
              <a:rPr lang="tr-TR" sz="3200" b="1" dirty="0" smtClean="0">
                <a:solidFill>
                  <a:schemeClr val="accent5">
                    <a:lumMod val="50000"/>
                  </a:schemeClr>
                </a:solidFill>
              </a:rPr>
              <a:t>Bu </a:t>
            </a:r>
            <a:r>
              <a:rPr lang="tr-TR" sz="3200" b="1" dirty="0">
                <a:solidFill>
                  <a:schemeClr val="accent5">
                    <a:lumMod val="50000"/>
                  </a:schemeClr>
                </a:solidFill>
              </a:rPr>
              <a:t>teknikte, küçük değişimlerin bazen çok büyük etkiler yaratabileceği açıklanmaktadır. </a:t>
            </a:r>
            <a:endParaRPr lang="tr-TR" sz="3200" b="1" dirty="0" smtClean="0">
              <a:solidFill>
                <a:schemeClr val="accent5">
                  <a:lumMod val="50000"/>
                </a:schemeClr>
              </a:solidFill>
            </a:endParaRPr>
          </a:p>
          <a:p>
            <a:r>
              <a:rPr lang="tr-TR" sz="3200" b="1" dirty="0" smtClean="0">
                <a:solidFill>
                  <a:schemeClr val="accent5">
                    <a:lumMod val="50000"/>
                  </a:schemeClr>
                </a:solidFill>
              </a:rPr>
              <a:t>Yaratıcılık </a:t>
            </a:r>
            <a:r>
              <a:rPr lang="tr-TR" sz="3200" b="1" dirty="0">
                <a:solidFill>
                  <a:schemeClr val="accent5">
                    <a:lumMod val="50000"/>
                  </a:schemeClr>
                </a:solidFill>
              </a:rPr>
              <a:t>bir anlamda var olan bir şeye çeşitli detaylandırmalar yapılarak ortaya koymak olarak da açıklanır. </a:t>
            </a:r>
            <a:endParaRPr lang="tr-TR" sz="3200" b="1" dirty="0" smtClean="0">
              <a:solidFill>
                <a:schemeClr val="accent5">
                  <a:lumMod val="50000"/>
                </a:schemeClr>
              </a:solidFill>
            </a:endParaRPr>
          </a:p>
        </p:txBody>
      </p:sp>
    </p:spTree>
    <p:extLst>
      <p:ext uri="{BB962C8B-B14F-4D97-AF65-F5344CB8AC3E}">
        <p14:creationId xmlns:p14="http://schemas.microsoft.com/office/powerpoint/2010/main" val="20681702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836712"/>
            <a:ext cx="7473950" cy="5434013"/>
          </a:xfr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r>
              <a:rPr lang="tr-TR" sz="2800" b="1" dirty="0" err="1">
                <a:solidFill>
                  <a:schemeClr val="bg1"/>
                </a:solidFill>
              </a:rPr>
              <a:t>Barron</a:t>
            </a:r>
            <a:r>
              <a:rPr lang="tr-TR" sz="2800" b="1" dirty="0">
                <a:solidFill>
                  <a:schemeClr val="bg1"/>
                </a:solidFill>
              </a:rPr>
              <a:t> (1988)’da yaratıcı süreci asıl amacının var olanı değiştirme ve yeni ürünlerin eskilerin üzerine inşa olduğunu açıklar.</a:t>
            </a:r>
          </a:p>
          <a:p>
            <a:r>
              <a:rPr lang="tr-TR" sz="2800" b="1" dirty="0">
                <a:solidFill>
                  <a:schemeClr val="bg1"/>
                </a:solidFill>
              </a:rPr>
              <a:t> Robert </a:t>
            </a:r>
            <a:r>
              <a:rPr lang="tr-TR" sz="2800" b="1" dirty="0" err="1">
                <a:solidFill>
                  <a:schemeClr val="bg1"/>
                </a:solidFill>
              </a:rPr>
              <a:t>Crawford</a:t>
            </a:r>
            <a:r>
              <a:rPr lang="tr-TR" sz="2800" b="1" dirty="0">
                <a:solidFill>
                  <a:schemeClr val="bg1"/>
                </a:solidFill>
              </a:rPr>
              <a:t> (1964)’da yaptığı açıklamada, var olan bir ürünün parçalarını değiştirerek ya da ekleyerek yeni ürün ortaya çıkarılır. Özellik listeleme tekniğini genellikle yeni ürün çıkaran firmaların kullandığı bir yaratıcı düşünme tekniği olduğuna değinir (Sak, 2016, s. 161-167). Kısaca bir eşyanın niteliklerinin geliştirilmesi ve zenginleştirilmesi olarak açıklanır (Özden, 2003).</a:t>
            </a:r>
          </a:p>
          <a:p>
            <a:endParaRPr lang="tr-TR" b="1" dirty="0">
              <a:solidFill>
                <a:schemeClr val="bg1"/>
              </a:solidFill>
            </a:endParaRPr>
          </a:p>
        </p:txBody>
      </p:sp>
    </p:spTree>
    <p:extLst>
      <p:ext uri="{BB962C8B-B14F-4D97-AF65-F5344CB8AC3E}">
        <p14:creationId xmlns:p14="http://schemas.microsoft.com/office/powerpoint/2010/main" val="1793227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11760" y="116632"/>
            <a:ext cx="6624736" cy="1080120"/>
          </a:xfrm>
          <a:solidFill>
            <a:schemeClr val="tx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r"/>
            <a:r>
              <a:rPr lang="tr-TR" dirty="0" smtClean="0"/>
              <a:t>SCAMPER TEKNİĞİ: </a:t>
            </a:r>
            <a:endParaRPr lang="tr-TR" dirty="0"/>
          </a:p>
        </p:txBody>
      </p:sp>
      <p:sp>
        <p:nvSpPr>
          <p:cNvPr id="3" name="İçerik Yer Tutucusu 2"/>
          <p:cNvSpPr>
            <a:spLocks noGrp="1"/>
          </p:cNvSpPr>
          <p:nvPr>
            <p:ph sz="quarter" idx="1"/>
          </p:nvPr>
        </p:nvSpPr>
        <p:spPr>
          <a:xfrm>
            <a:off x="457200" y="1412776"/>
            <a:ext cx="7859216" cy="5112567"/>
          </a:xfrm>
          <a:solidFill>
            <a:schemeClr val="accent1">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r>
              <a:rPr lang="tr-TR" dirty="0" smtClean="0"/>
              <a:t>Bu </a:t>
            </a:r>
            <a:r>
              <a:rPr lang="tr-TR" dirty="0"/>
              <a:t>teknik yeni olan her şeyin var olan şeylerin dönüşümünde Bu tekniğe yönlendirilmiş beyin fırtınası tekniği de denir. </a:t>
            </a:r>
            <a:endParaRPr lang="tr-TR" dirty="0" smtClean="0"/>
          </a:p>
          <a:p>
            <a:r>
              <a:rPr lang="tr-TR" dirty="0" smtClean="0"/>
              <a:t>Yapılan </a:t>
            </a:r>
            <a:r>
              <a:rPr lang="tr-TR" dirty="0"/>
              <a:t>bir uygulama çocukların söylediği her fikir değerlidir ve değerlendirilmelidir. </a:t>
            </a:r>
            <a:endParaRPr lang="tr-TR" dirty="0" smtClean="0"/>
          </a:p>
          <a:p>
            <a:r>
              <a:rPr lang="tr-TR" dirty="0" smtClean="0"/>
              <a:t>Daha </a:t>
            </a:r>
            <a:r>
              <a:rPr lang="tr-TR" dirty="0"/>
              <a:t>fazla fikir üretmeleri için motive edilmelidirler</a:t>
            </a:r>
            <a:r>
              <a:rPr lang="tr-TR" dirty="0" smtClean="0"/>
              <a:t>.</a:t>
            </a:r>
          </a:p>
          <a:p>
            <a:r>
              <a:rPr lang="tr-TR" dirty="0" smtClean="0"/>
              <a:t> </a:t>
            </a:r>
            <a:r>
              <a:rPr lang="tr-TR" dirty="0" err="1"/>
              <a:t>Scamper</a:t>
            </a:r>
            <a:r>
              <a:rPr lang="tr-TR" dirty="0"/>
              <a:t> tekniğinin klasik beyin fırtınası tekniğinden farkı belirli bir basamak izleyerek gerçekleştirilmesidir. </a:t>
            </a:r>
            <a:endParaRPr lang="tr-TR" dirty="0" smtClean="0"/>
          </a:p>
          <a:p>
            <a:r>
              <a:rPr lang="tr-TR" dirty="0" err="1" smtClean="0"/>
              <a:t>Scamper</a:t>
            </a:r>
            <a:r>
              <a:rPr lang="tr-TR" dirty="0" smtClean="0"/>
              <a:t> </a:t>
            </a:r>
            <a:r>
              <a:rPr lang="tr-TR" dirty="0"/>
              <a:t>tekniği ile nesne değiştirilir, geliştirilir, parçalara ayrılır ya da başka nesneler ile birleştirilir. </a:t>
            </a:r>
            <a:endParaRPr lang="tr-TR" dirty="0" smtClean="0"/>
          </a:p>
        </p:txBody>
      </p:sp>
    </p:spTree>
    <p:extLst>
      <p:ext uri="{BB962C8B-B14F-4D97-AF65-F5344CB8AC3E}">
        <p14:creationId xmlns:p14="http://schemas.microsoft.com/office/powerpoint/2010/main" val="37596810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83568" y="1124744"/>
            <a:ext cx="7958782" cy="5001419"/>
          </a:xfr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r>
              <a:rPr lang="tr-TR" sz="3200" dirty="0"/>
              <a:t>Farklı fikirlerin ortaya çıkabilmesi için öğrencilere sorular yöneltilmekte ve bu sorular, öğrencilerin düşünmedikleri ya da düşünemedikleri yönleri de düşünmelerini, yaratıcılıklarını ve düşünme becerilerini geliştirmelerine olanak tanımaktadır. </a:t>
            </a:r>
            <a:r>
              <a:rPr lang="tr-TR" sz="3200" dirty="0" err="1"/>
              <a:t>Alex</a:t>
            </a:r>
            <a:r>
              <a:rPr lang="tr-TR" sz="3200" dirty="0"/>
              <a:t> </a:t>
            </a:r>
            <a:r>
              <a:rPr lang="tr-TR" sz="3200" dirty="0" err="1"/>
              <a:t>Osborn</a:t>
            </a:r>
            <a:r>
              <a:rPr lang="tr-TR" sz="3200" dirty="0"/>
              <a:t> tarafından geliştirilen </a:t>
            </a:r>
            <a:r>
              <a:rPr lang="tr-TR" sz="3200" dirty="0" err="1"/>
              <a:t>Scamper</a:t>
            </a:r>
            <a:r>
              <a:rPr lang="tr-TR" sz="3200" dirty="0"/>
              <a:t> tekniği, İngilizce kökenli bir kelime olup, kelimeyi oluşturan yedi harfin birleşimiyle oluşmuştur (Akademi eğitim; </a:t>
            </a:r>
            <a:r>
              <a:rPr lang="tr-TR" sz="3200" dirty="0" err="1"/>
              <a:t>Michalko</a:t>
            </a:r>
            <a:r>
              <a:rPr lang="tr-TR" sz="3200" dirty="0"/>
              <a:t>, 2016, s. 133-134)savunan tekniktir (Sak, 2016, s. 141).</a:t>
            </a:r>
          </a:p>
          <a:p>
            <a:endParaRPr lang="tr-TR" dirty="0"/>
          </a:p>
        </p:txBody>
      </p:sp>
    </p:spTree>
    <p:extLst>
      <p:ext uri="{BB962C8B-B14F-4D97-AF65-F5344CB8AC3E}">
        <p14:creationId xmlns:p14="http://schemas.microsoft.com/office/powerpoint/2010/main" val="18957116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3850" y="620713"/>
            <a:ext cx="8136582" cy="5792787"/>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tr-TR" sz="3200" dirty="0"/>
              <a:t>S: </a:t>
            </a:r>
            <a:r>
              <a:rPr lang="tr-TR" sz="3200" dirty="0" err="1"/>
              <a:t>Substitude</a:t>
            </a:r>
            <a:r>
              <a:rPr lang="tr-TR" sz="3200" dirty="0"/>
              <a:t> (Yer değiştirme) C: </a:t>
            </a:r>
            <a:r>
              <a:rPr lang="tr-TR" sz="3200" dirty="0" err="1"/>
              <a:t>Combine</a:t>
            </a:r>
            <a:r>
              <a:rPr lang="tr-TR" sz="3200" dirty="0"/>
              <a:t> (Birleştirme)</a:t>
            </a:r>
          </a:p>
          <a:p>
            <a:r>
              <a:rPr lang="tr-TR" sz="3200" dirty="0"/>
              <a:t>A: </a:t>
            </a:r>
            <a:r>
              <a:rPr lang="tr-TR" sz="3200" dirty="0" err="1"/>
              <a:t>Adapt</a:t>
            </a:r>
            <a:r>
              <a:rPr lang="tr-TR" sz="3200" dirty="0"/>
              <a:t> (Uyarlama)</a:t>
            </a:r>
          </a:p>
          <a:p>
            <a:r>
              <a:rPr lang="tr-TR" sz="3200" dirty="0"/>
              <a:t>M: </a:t>
            </a:r>
            <a:r>
              <a:rPr lang="tr-TR" sz="3200" dirty="0" err="1"/>
              <a:t>Modify</a:t>
            </a:r>
            <a:r>
              <a:rPr lang="tr-TR" sz="3200" dirty="0"/>
              <a:t>, </a:t>
            </a:r>
            <a:r>
              <a:rPr lang="tr-TR" sz="3200" dirty="0" err="1"/>
              <a:t>Minify</a:t>
            </a:r>
            <a:r>
              <a:rPr lang="tr-TR" sz="3200" dirty="0"/>
              <a:t>, </a:t>
            </a:r>
            <a:r>
              <a:rPr lang="tr-TR" sz="3200" dirty="0" err="1"/>
              <a:t>Magnify</a:t>
            </a:r>
            <a:r>
              <a:rPr lang="tr-TR" sz="3200" dirty="0"/>
              <a:t> (Değiştirme, küçültme, büyütme) P: Put </a:t>
            </a:r>
            <a:r>
              <a:rPr lang="tr-TR" sz="3200" dirty="0" err="1"/>
              <a:t>to</a:t>
            </a:r>
            <a:r>
              <a:rPr lang="tr-TR" sz="3200" dirty="0"/>
              <a:t> </a:t>
            </a:r>
            <a:r>
              <a:rPr lang="tr-TR" sz="3200" dirty="0" err="1"/>
              <a:t>other</a:t>
            </a:r>
            <a:r>
              <a:rPr lang="tr-TR" sz="3200" dirty="0"/>
              <a:t> </a:t>
            </a:r>
            <a:r>
              <a:rPr lang="tr-TR" sz="3200" dirty="0" err="1"/>
              <a:t>uses</a:t>
            </a:r>
            <a:r>
              <a:rPr lang="tr-TR" sz="3200" dirty="0"/>
              <a:t> ( Başka amaçlarla kullanma)</a:t>
            </a:r>
          </a:p>
          <a:p>
            <a:r>
              <a:rPr lang="tr-TR" sz="3200" dirty="0"/>
              <a:t>E: </a:t>
            </a:r>
            <a:r>
              <a:rPr lang="tr-TR" sz="3200" dirty="0" err="1"/>
              <a:t>Eliminate</a:t>
            </a:r>
            <a:r>
              <a:rPr lang="tr-TR" sz="3200" dirty="0"/>
              <a:t> (Yok etme, çıkarma)</a:t>
            </a:r>
          </a:p>
          <a:p>
            <a:r>
              <a:rPr lang="tr-TR" sz="3200" dirty="0"/>
              <a:t>R: </a:t>
            </a:r>
            <a:r>
              <a:rPr lang="tr-TR" sz="3200" dirty="0" err="1"/>
              <a:t>Reverse</a:t>
            </a:r>
            <a:r>
              <a:rPr lang="tr-TR" sz="3200" dirty="0"/>
              <a:t>, </a:t>
            </a:r>
            <a:r>
              <a:rPr lang="tr-TR" sz="3200" dirty="0" err="1"/>
              <a:t>Rearrange</a:t>
            </a:r>
            <a:r>
              <a:rPr lang="tr-TR" sz="3200" dirty="0"/>
              <a:t> (Tersine çevirme ya da yeniden düzenleme)</a:t>
            </a:r>
          </a:p>
          <a:p>
            <a:endParaRPr lang="tr-TR" dirty="0"/>
          </a:p>
        </p:txBody>
      </p:sp>
    </p:spTree>
    <p:extLst>
      <p:ext uri="{BB962C8B-B14F-4D97-AF65-F5344CB8AC3E}">
        <p14:creationId xmlns:p14="http://schemas.microsoft.com/office/powerpoint/2010/main" val="36720531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Okul öncesi öğretmenlerine öneriler</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smtClean="0"/>
              <a:t>Erken </a:t>
            </a:r>
            <a:r>
              <a:rPr lang="tr-TR" dirty="0" err="1" smtClean="0"/>
              <a:t>çocuklukeğitimcileri</a:t>
            </a:r>
            <a:r>
              <a:rPr lang="tr-TR" dirty="0" smtClean="0"/>
              <a:t> ve aile üyeleri, evde, topluluk ortamlarında ve geleneksel okul ortamlarının oluşturulmasında ve desteklenmesinde güçlü ve kritik roller oynamaktadırlar(</a:t>
            </a:r>
            <a:r>
              <a:rPr lang="tr-TR" dirty="0" err="1" smtClean="0"/>
              <a:t>Feinburg</a:t>
            </a:r>
            <a:r>
              <a:rPr lang="tr-TR" dirty="0" smtClean="0"/>
              <a:t> ve </a:t>
            </a:r>
            <a:r>
              <a:rPr lang="tr-TR" dirty="0" err="1" smtClean="0"/>
              <a:t>Mindess</a:t>
            </a:r>
            <a:r>
              <a:rPr lang="tr-TR" dirty="0" smtClean="0"/>
              <a:t>, 1994; </a:t>
            </a:r>
            <a:r>
              <a:rPr lang="tr-TR" dirty="0" err="1" smtClean="0"/>
              <a:t>Smutny</a:t>
            </a:r>
            <a:r>
              <a:rPr lang="tr-TR" dirty="0" smtClean="0"/>
              <a:t>, 1998).</a:t>
            </a:r>
          </a:p>
          <a:p>
            <a:r>
              <a:rPr lang="tr-TR" dirty="0" smtClean="0"/>
              <a:t>Bu bağlamlar, bakmakta olan yetişkinlerin çocukların güçlü yönlerini, ilgi alanlarını ve yeteneklerini tanıması ve beslemesi için aktif katılımını gerektirmektedir.</a:t>
            </a:r>
          </a:p>
          <a:p>
            <a:r>
              <a:rPr lang="tr-TR" dirty="0" smtClean="0"/>
              <a:t>Bununla birlikte, uygun ve duyarlı eğitimsel öğrenme ortamı oluşturmak için tüm bağlamlarda </a:t>
            </a:r>
            <a:r>
              <a:rPr lang="tr-TR" dirty="0" err="1" smtClean="0"/>
              <a:t>çekıirdek</a:t>
            </a:r>
            <a:r>
              <a:rPr lang="tr-TR" dirty="0" smtClean="0"/>
              <a:t> unsurlar olmalıdır(Bredekamp&amp;Rosegrant,1995; </a:t>
            </a:r>
            <a:r>
              <a:rPr lang="tr-TR" dirty="0" err="1" smtClean="0"/>
              <a:t>Edwards</a:t>
            </a:r>
            <a:r>
              <a:rPr lang="tr-TR" dirty="0" smtClean="0"/>
              <a:t>, </a:t>
            </a:r>
            <a:r>
              <a:rPr lang="tr-TR" dirty="0" err="1" smtClean="0"/>
              <a:t>Gandini</a:t>
            </a:r>
            <a:r>
              <a:rPr lang="tr-TR" dirty="0" smtClean="0"/>
              <a:t> ve Forman, 1993; Katz&amp;Chard,2000; </a:t>
            </a:r>
            <a:r>
              <a:rPr lang="tr-TR" dirty="0" err="1" smtClean="0"/>
              <a:t>Freinburg&amp;Mindess</a:t>
            </a:r>
            <a:r>
              <a:rPr lang="tr-TR" dirty="0" smtClean="0"/>
              <a:t>; </a:t>
            </a:r>
            <a:r>
              <a:rPr lang="tr-TR" dirty="0" err="1" smtClean="0"/>
              <a:t>Smuthy</a:t>
            </a:r>
            <a:r>
              <a:rPr lang="tr-TR" dirty="0" smtClean="0"/>
              <a:t>).</a:t>
            </a:r>
            <a:endParaRPr lang="tr-TR" dirty="0"/>
          </a:p>
        </p:txBody>
      </p:sp>
    </p:spTree>
    <p:extLst>
      <p:ext uri="{BB962C8B-B14F-4D97-AF65-F5344CB8AC3E}">
        <p14:creationId xmlns:p14="http://schemas.microsoft.com/office/powerpoint/2010/main" val="9064476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Bu çekirdek öğelerin özellikleri şunlardır:</a:t>
            </a:r>
            <a:endParaRPr lang="tr-TR" dirty="0"/>
          </a:p>
        </p:txBody>
      </p:sp>
      <p:sp>
        <p:nvSpPr>
          <p:cNvPr id="3" name="İçerik Yer Tutucusu 2"/>
          <p:cNvSpPr>
            <a:spLocks noGrp="1"/>
          </p:cNvSpPr>
          <p:nvPr>
            <p:ph sz="quarter" idx="1"/>
          </p:nvPr>
        </p:nvSpPr>
        <p:spPr/>
        <p:txBody>
          <a:bodyPr>
            <a:normAutofit lnSpcReduction="10000"/>
          </a:bodyPr>
          <a:lstStyle/>
          <a:p>
            <a:r>
              <a:rPr lang="tr-TR" dirty="0" smtClean="0"/>
              <a:t>Öğrencilerin öğrenmeye hazır olmalarını </a:t>
            </a:r>
            <a:r>
              <a:rPr lang="tr-TR" dirty="0" err="1" smtClean="0"/>
              <a:t>etkilecek</a:t>
            </a:r>
            <a:r>
              <a:rPr lang="tr-TR" dirty="0" smtClean="0"/>
              <a:t> deneyimler, ilgi alanları, güçlü ve zayıf yönleri olan okula giren bireyler olarak tanınmaları(Elkind,1998;Feinburg&amp;Mindess; </a:t>
            </a:r>
            <a:r>
              <a:rPr lang="tr-TR" dirty="0" err="1" smtClean="0"/>
              <a:t>Smuthy&amp;von</a:t>
            </a:r>
            <a:r>
              <a:rPr lang="tr-TR" dirty="0" smtClean="0"/>
              <a:t> </a:t>
            </a:r>
            <a:r>
              <a:rPr lang="tr-TR" dirty="0" err="1" smtClean="0"/>
              <a:t>Femd</a:t>
            </a:r>
            <a:r>
              <a:rPr lang="tr-TR" dirty="0" smtClean="0"/>
              <a:t>, 2004)</a:t>
            </a:r>
          </a:p>
          <a:p>
            <a:r>
              <a:rPr lang="tr-TR" dirty="0" smtClean="0"/>
              <a:t>Öğrenim fırsatları planlaması hakkında bilgi veren öğrenci güçleri ve hazır </a:t>
            </a:r>
            <a:r>
              <a:rPr lang="tr-TR" dirty="0" err="1" smtClean="0"/>
              <a:t>bulunuşluk</a:t>
            </a:r>
            <a:r>
              <a:rPr lang="tr-TR" dirty="0" smtClean="0"/>
              <a:t> hakkında </a:t>
            </a:r>
            <a:r>
              <a:rPr lang="tr-TR" dirty="0" err="1" smtClean="0"/>
              <a:t>formal</a:t>
            </a:r>
            <a:r>
              <a:rPr lang="tr-TR" dirty="0" smtClean="0"/>
              <a:t> ve </a:t>
            </a:r>
            <a:r>
              <a:rPr lang="tr-TR" dirty="0" err="1" smtClean="0"/>
              <a:t>informal</a:t>
            </a:r>
            <a:r>
              <a:rPr lang="tr-TR" dirty="0" smtClean="0"/>
              <a:t> gözlemler ve kayıtlar</a:t>
            </a:r>
          </a:p>
          <a:p>
            <a:r>
              <a:rPr lang="tr-TR" dirty="0" smtClean="0"/>
              <a:t>Okuma, matematik, bilim ve sanat gibi tüm akademik disiplinlerde eleştirel ve aratıcı düşünmeyi destekleyen zorlu ve içerik bakımından zengin müfredat(</a:t>
            </a:r>
            <a:r>
              <a:rPr lang="tr-TR" dirty="0" err="1" smtClean="0"/>
              <a:t>Robinson</a:t>
            </a:r>
            <a:r>
              <a:rPr lang="tr-TR" dirty="0" smtClean="0"/>
              <a:t> ve </a:t>
            </a:r>
            <a:r>
              <a:rPr lang="tr-TR" dirty="0" err="1" smtClean="0"/>
              <a:t>diğerlerş</a:t>
            </a:r>
            <a:r>
              <a:rPr lang="tr-TR" dirty="0" smtClean="0"/>
              <a:t>, 2002;Smuthy&amp;von </a:t>
            </a:r>
            <a:r>
              <a:rPr lang="tr-TR" dirty="0" err="1" smtClean="0"/>
              <a:t>Femd</a:t>
            </a:r>
            <a:r>
              <a:rPr lang="tr-TR" dirty="0" smtClean="0"/>
              <a:t>)</a:t>
            </a:r>
          </a:p>
          <a:p>
            <a:endParaRPr lang="tr-TR" dirty="0"/>
          </a:p>
        </p:txBody>
      </p:sp>
    </p:spTree>
    <p:extLst>
      <p:ext uri="{BB962C8B-B14F-4D97-AF65-F5344CB8AC3E}">
        <p14:creationId xmlns:p14="http://schemas.microsoft.com/office/powerpoint/2010/main" val="2335758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409825" y="476250"/>
            <a:ext cx="6734175" cy="865188"/>
          </a:xfrm>
          <a:solidFill>
            <a:schemeClr val="tx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tr-TR" dirty="0" smtClean="0">
                <a:solidFill>
                  <a:schemeClr val="bg1"/>
                </a:solidFill>
              </a:rPr>
              <a:t>Üretkenlik Ölçütü</a:t>
            </a:r>
            <a:endParaRPr lang="tr-TR" dirty="0">
              <a:solidFill>
                <a:schemeClr val="bg1"/>
              </a:solidFill>
            </a:endParaRPr>
          </a:p>
        </p:txBody>
      </p:sp>
      <p:sp>
        <p:nvSpPr>
          <p:cNvPr id="4" name="Yuvarlatılmış Dikdörtgen 3"/>
          <p:cNvSpPr/>
          <p:nvPr/>
        </p:nvSpPr>
        <p:spPr>
          <a:xfrm>
            <a:off x="251520" y="1484784"/>
            <a:ext cx="8208912" cy="4824536"/>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bg1"/>
              </a:solidFill>
            </a:endParaRPr>
          </a:p>
          <a:p>
            <a:pPr algn="ctr"/>
            <a:r>
              <a:rPr lang="tr-TR" b="1" dirty="0">
                <a:solidFill>
                  <a:schemeClr val="tx1"/>
                </a:solidFill>
              </a:rPr>
              <a:t>Bireyin üstün zekalı kabul edilebilmesi için üstün zeka gösterdiği alanın üretkenliğe açık olması gereklidir.</a:t>
            </a:r>
          </a:p>
          <a:p>
            <a:pPr algn="ctr"/>
            <a:endParaRPr lang="tr-TR" b="1" dirty="0">
              <a:solidFill>
                <a:schemeClr val="tx1"/>
              </a:solidFill>
            </a:endParaRPr>
          </a:p>
          <a:p>
            <a:pPr algn="ctr"/>
            <a:r>
              <a:rPr lang="tr-TR" b="1" dirty="0">
                <a:solidFill>
                  <a:schemeClr val="tx1"/>
                </a:solidFill>
              </a:rPr>
              <a:t>Bazı kuramcılara göre herhangi bir testte çok üstün performans göstermek üstün zekalı kabul edilmek için yeterli değildir.</a:t>
            </a:r>
          </a:p>
          <a:p>
            <a:pPr algn="ctr"/>
            <a:r>
              <a:rPr lang="tr-TR" b="1" dirty="0">
                <a:solidFill>
                  <a:schemeClr val="tx1"/>
                </a:solidFill>
              </a:rPr>
              <a:t>Çünkü testteki performans bireyin üretkenliğini veya gerçek hayatta ne yapabileceğini göstermemektedir.</a:t>
            </a:r>
          </a:p>
          <a:p>
            <a:pPr algn="ctr"/>
            <a:r>
              <a:rPr lang="tr-TR" b="1" dirty="0">
                <a:solidFill>
                  <a:schemeClr val="tx1"/>
                </a:solidFill>
              </a:rPr>
              <a:t>Karşıt fikre sahip kuramcılar ise testlerdeki performansın bireyin gerçek üretkenlik yeteneğini göstermese de üretkenlik potansiyeline sahip olduğunun bilimsel bir işareti olarak ele alınabileceğini iler sürmektedir.</a:t>
            </a:r>
          </a:p>
          <a:p>
            <a:pPr algn="ctr"/>
            <a:endParaRPr lang="tr-TR" b="1" dirty="0">
              <a:solidFill>
                <a:schemeClr val="tx1"/>
              </a:solidFill>
            </a:endParaRPr>
          </a:p>
        </p:txBody>
      </p:sp>
    </p:spTree>
    <p:extLst>
      <p:ext uri="{BB962C8B-B14F-4D97-AF65-F5344CB8AC3E}">
        <p14:creationId xmlns:p14="http://schemas.microsoft.com/office/powerpoint/2010/main" val="16276960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Bu çekirdek öğelerin özellikleri şunlardır:</a:t>
            </a:r>
          </a:p>
        </p:txBody>
      </p:sp>
      <p:sp>
        <p:nvSpPr>
          <p:cNvPr id="3" name="İçerik Yer Tutucusu 2"/>
          <p:cNvSpPr>
            <a:spLocks noGrp="1"/>
          </p:cNvSpPr>
          <p:nvPr>
            <p:ph sz="quarter" idx="1"/>
          </p:nvPr>
        </p:nvSpPr>
        <p:spPr/>
        <p:txBody>
          <a:bodyPr>
            <a:normAutofit fontScale="92500"/>
          </a:bodyPr>
          <a:lstStyle/>
          <a:p>
            <a:r>
              <a:rPr lang="tr-TR" dirty="0" smtClean="0"/>
              <a:t>Keşif, </a:t>
            </a:r>
            <a:r>
              <a:rPr lang="tr-TR" dirty="0" err="1" smtClean="0"/>
              <a:t>manipülatif</a:t>
            </a:r>
            <a:r>
              <a:rPr lang="tr-TR" dirty="0" smtClean="0"/>
              <a:t> kaynaklar ve deneyimsel sorgulamaya dayanan otantik bir bilgi yapısını geliştiren öğretim stratejileri (</a:t>
            </a:r>
            <a:r>
              <a:rPr lang="tr-TR" dirty="0" err="1" smtClean="0"/>
              <a:t>Barbour</a:t>
            </a:r>
            <a:r>
              <a:rPr lang="tr-TR" dirty="0" smtClean="0"/>
              <a:t> &amp; </a:t>
            </a:r>
            <a:r>
              <a:rPr lang="tr-TR" dirty="0" err="1" smtClean="0"/>
              <a:t>Shaklee</a:t>
            </a:r>
            <a:r>
              <a:rPr lang="tr-TR" dirty="0" smtClean="0"/>
              <a:t>; </a:t>
            </a:r>
            <a:r>
              <a:rPr lang="tr-TR" dirty="0" err="1" smtClean="0"/>
              <a:t>Clark</a:t>
            </a:r>
            <a:r>
              <a:rPr lang="tr-TR" dirty="0" smtClean="0"/>
              <a:t>; </a:t>
            </a:r>
            <a:r>
              <a:rPr lang="tr-TR" dirty="0" err="1" smtClean="0"/>
              <a:t>Katz</a:t>
            </a:r>
            <a:r>
              <a:rPr lang="tr-TR" dirty="0" smtClean="0"/>
              <a:t> &amp; </a:t>
            </a:r>
            <a:r>
              <a:rPr lang="tr-TR" dirty="0" err="1" smtClean="0"/>
              <a:t>Chard</a:t>
            </a:r>
            <a:r>
              <a:rPr lang="tr-TR" dirty="0" smtClean="0"/>
              <a:t>).</a:t>
            </a:r>
          </a:p>
          <a:p>
            <a:r>
              <a:rPr lang="tr-TR" dirty="0" smtClean="0"/>
              <a:t>Seçim ve bağımsız problem çözme gelişimini sağlayan öğrenme fırsatları(</a:t>
            </a:r>
            <a:r>
              <a:rPr lang="tr-TR" dirty="0" err="1" smtClean="0"/>
              <a:t>Robinson</a:t>
            </a:r>
            <a:r>
              <a:rPr lang="tr-TR" dirty="0" smtClean="0"/>
              <a:t> ve ark.)</a:t>
            </a:r>
          </a:p>
          <a:p>
            <a:r>
              <a:rPr lang="tr-TR" dirty="0" smtClean="0"/>
              <a:t>Çeşitli uyarıcı öğrenme deneyimlerine (uygulamalı fırsatlar, yaratıcı oyun ve problem çözme dahil)(</a:t>
            </a:r>
            <a:r>
              <a:rPr lang="tr-TR" dirty="0" err="1" smtClean="0"/>
              <a:t>Barbour</a:t>
            </a:r>
            <a:r>
              <a:rPr lang="tr-TR" dirty="0" smtClean="0"/>
              <a:t> &amp; </a:t>
            </a:r>
            <a:r>
              <a:rPr lang="tr-TR" dirty="0" err="1" smtClean="0"/>
              <a:t>Shaklee</a:t>
            </a:r>
            <a:r>
              <a:rPr lang="tr-TR" dirty="0" smtClean="0"/>
              <a:t>; </a:t>
            </a:r>
            <a:r>
              <a:rPr lang="tr-TR" dirty="0" err="1" smtClean="0"/>
              <a:t>Clark</a:t>
            </a:r>
            <a:r>
              <a:rPr lang="tr-TR" dirty="0" smtClean="0"/>
              <a:t> ; </a:t>
            </a:r>
            <a:r>
              <a:rPr lang="tr-TR" dirty="0" err="1" smtClean="0"/>
              <a:t>Elkind</a:t>
            </a:r>
            <a:r>
              <a:rPr lang="tr-TR" dirty="0" smtClean="0"/>
              <a:t> ; </a:t>
            </a:r>
            <a:r>
              <a:rPr lang="tr-TR" dirty="0" err="1" smtClean="0"/>
              <a:t>Smuthy</a:t>
            </a:r>
            <a:r>
              <a:rPr lang="tr-TR" dirty="0" smtClean="0"/>
              <a:t>)</a:t>
            </a:r>
          </a:p>
          <a:p>
            <a:r>
              <a:rPr lang="tr-TR" dirty="0" smtClean="0"/>
              <a:t>Sağlıklı risk alma davranışlarını destekleyen çocuk merkezli ortamların bakımı ve beslenmesi(</a:t>
            </a:r>
            <a:r>
              <a:rPr lang="tr-TR" dirty="0" err="1" smtClean="0"/>
              <a:t>Barbour</a:t>
            </a:r>
            <a:r>
              <a:rPr lang="tr-TR" dirty="0" smtClean="0"/>
              <a:t> &amp; </a:t>
            </a:r>
            <a:r>
              <a:rPr lang="tr-TR" dirty="0" err="1" smtClean="0"/>
              <a:t>Shaklee</a:t>
            </a:r>
            <a:r>
              <a:rPr lang="tr-TR" dirty="0"/>
              <a:t>; </a:t>
            </a:r>
            <a:r>
              <a:rPr lang="tr-TR" dirty="0" err="1" smtClean="0"/>
              <a:t>Clark</a:t>
            </a:r>
            <a:r>
              <a:rPr lang="tr-TR" dirty="0" smtClean="0"/>
              <a:t> ; </a:t>
            </a:r>
            <a:r>
              <a:rPr lang="tr-TR" dirty="0" err="1" smtClean="0"/>
              <a:t>Elkind</a:t>
            </a:r>
            <a:r>
              <a:rPr lang="tr-TR" dirty="0" smtClean="0"/>
              <a:t> ; </a:t>
            </a:r>
            <a:r>
              <a:rPr lang="tr-TR" dirty="0" err="1"/>
              <a:t>Smuthy</a:t>
            </a:r>
            <a:r>
              <a:rPr lang="tr-TR" dirty="0"/>
              <a:t>)</a:t>
            </a:r>
          </a:p>
          <a:p>
            <a:endParaRPr lang="tr-TR" dirty="0"/>
          </a:p>
        </p:txBody>
      </p:sp>
    </p:spTree>
    <p:extLst>
      <p:ext uri="{BB962C8B-B14F-4D97-AF65-F5344CB8AC3E}">
        <p14:creationId xmlns:p14="http://schemas.microsoft.com/office/powerpoint/2010/main" val="41283802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Kaynakça </a:t>
            </a:r>
          </a:p>
        </p:txBody>
      </p:sp>
      <p:sp>
        <p:nvSpPr>
          <p:cNvPr id="3" name="İçerik Yer Tutucusu 2"/>
          <p:cNvSpPr>
            <a:spLocks noGrp="1"/>
          </p:cNvSpPr>
          <p:nvPr>
            <p:ph sz="quarter" idx="1"/>
          </p:nvPr>
        </p:nvSpPr>
        <p: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85000" lnSpcReduction="20000"/>
          </a:bodyPr>
          <a:lstStyle/>
          <a:p>
            <a:pPr>
              <a:buFont typeface="Wingdings" panose="05000000000000000000" pitchFamily="2" charset="2"/>
              <a:buChar char="ü"/>
            </a:pPr>
            <a:r>
              <a:rPr lang="tr-TR" dirty="0" err="1" smtClean="0"/>
              <a:t>Prf</a:t>
            </a:r>
            <a:r>
              <a:rPr lang="tr-TR" dirty="0" smtClean="0"/>
              <a:t>. Dr. Uğur </a:t>
            </a:r>
            <a:r>
              <a:rPr lang="tr-TR" dirty="0" err="1" smtClean="0"/>
              <a:t>SAK,Üstün</a:t>
            </a:r>
            <a:r>
              <a:rPr lang="tr-TR" dirty="0" smtClean="0"/>
              <a:t> Zekalılar, Özellikleri Tanılanmaları Eğitimleri Kitabı 7.baskı</a:t>
            </a:r>
          </a:p>
          <a:p>
            <a:pPr>
              <a:buFont typeface="Wingdings" panose="05000000000000000000" pitchFamily="2" charset="2"/>
              <a:buChar char="ü"/>
            </a:pPr>
            <a:r>
              <a:rPr lang="tr-TR" dirty="0" smtClean="0"/>
              <a:t>Özden BÜTÜN, İstanbul Üniversitesi, Eğitim Bilimleri Enstitüsü Yüksek Lisans Tezi, İstanbul-2017</a:t>
            </a:r>
          </a:p>
          <a:p>
            <a:pPr>
              <a:buFont typeface="Wingdings" panose="05000000000000000000" pitchFamily="2" charset="2"/>
              <a:buChar char="ü"/>
            </a:pPr>
            <a:r>
              <a:rPr lang="tr-TR" dirty="0" smtClean="0"/>
              <a:t>Arş. Gör. </a:t>
            </a:r>
            <a:r>
              <a:rPr lang="tr-TR" dirty="0" err="1" smtClean="0"/>
              <a:t>Nagihan</a:t>
            </a:r>
            <a:r>
              <a:rPr lang="tr-TR" dirty="0" smtClean="0"/>
              <a:t> TANIK ÖNAL, Erciyes Üniversitesi Eğitim Fakültesi, Matematik Ve Fen Bilimleri Eğitimi Bölümü, Fen Eğitimi ABD, Okul öncesi dönemde üstün yetenekli çocuklar, Uluslararası Sosyal Araştırmalar dergisi/ </a:t>
            </a:r>
            <a:r>
              <a:rPr lang="tr-TR" dirty="0" err="1" smtClean="0"/>
              <a:t>the</a:t>
            </a:r>
            <a:r>
              <a:rPr lang="tr-TR" dirty="0" smtClean="0"/>
              <a:t> </a:t>
            </a:r>
            <a:r>
              <a:rPr lang="tr-TR" dirty="0" err="1" smtClean="0"/>
              <a:t>journal</a:t>
            </a:r>
            <a:r>
              <a:rPr lang="tr-TR" dirty="0" smtClean="0"/>
              <a:t> of </a:t>
            </a:r>
            <a:r>
              <a:rPr lang="tr-TR" dirty="0" err="1" smtClean="0"/>
              <a:t>ınternational</a:t>
            </a:r>
            <a:r>
              <a:rPr lang="tr-TR" dirty="0" smtClean="0"/>
              <a:t> </a:t>
            </a:r>
            <a:r>
              <a:rPr lang="tr-TR" dirty="0" err="1" smtClean="0"/>
              <a:t>socıal</a:t>
            </a:r>
            <a:r>
              <a:rPr lang="tr-TR" dirty="0" smtClean="0"/>
              <a:t> </a:t>
            </a:r>
            <a:r>
              <a:rPr lang="tr-TR" dirty="0" err="1" smtClean="0"/>
              <a:t>research</a:t>
            </a:r>
            <a:r>
              <a:rPr lang="tr-TR" dirty="0" smtClean="0"/>
              <a:t> cilt:11 sayı: 55 Şubat 2018 </a:t>
            </a:r>
          </a:p>
          <a:p>
            <a:pPr>
              <a:buFont typeface="Wingdings" panose="05000000000000000000" pitchFamily="2" charset="2"/>
              <a:buChar char="ü"/>
            </a:pPr>
            <a:r>
              <a:rPr lang="tr-TR" dirty="0" smtClean="0"/>
              <a:t>Yrd. Doç. Üzeyir OGURLU, Kocaeli Üniversitesi, Eğitim Fakültesi, Mustafa </a:t>
            </a:r>
            <a:r>
              <a:rPr lang="tr-TR" dirty="0" err="1" smtClean="0"/>
              <a:t>Kemaal</a:t>
            </a:r>
            <a:r>
              <a:rPr lang="tr-TR" dirty="0" smtClean="0"/>
              <a:t> Üniversitesi Sosyal Bilimler Enstitüsü Dergisi Yıl:2014 Cilt: 11 Sayı: 27 S. 337-348  </a:t>
            </a:r>
          </a:p>
          <a:p>
            <a:pPr>
              <a:buFont typeface="Wingdings" panose="05000000000000000000" pitchFamily="2" charset="2"/>
              <a:buChar char="ü"/>
            </a:pPr>
            <a:r>
              <a:rPr lang="tr-TR" dirty="0" smtClean="0"/>
              <a:t>Doç. Dr. Mübeccel Gönen, Arş. Gör. </a:t>
            </a:r>
            <a:r>
              <a:rPr lang="tr-TR" dirty="0" err="1" smtClean="0"/>
              <a:t>Selay</a:t>
            </a:r>
            <a:r>
              <a:rPr lang="tr-TR" dirty="0" smtClean="0"/>
              <a:t> </a:t>
            </a:r>
            <a:r>
              <a:rPr lang="tr-TR" dirty="0" err="1" smtClean="0"/>
              <a:t>Uzmen</a:t>
            </a:r>
            <a:r>
              <a:rPr lang="tr-TR" dirty="0" smtClean="0"/>
              <a:t>, Arş. Gör. Nur Akçin, </a:t>
            </a:r>
            <a:r>
              <a:rPr lang="tr-TR" dirty="0" err="1" smtClean="0"/>
              <a:t>Psk</a:t>
            </a:r>
            <a:r>
              <a:rPr lang="tr-TR" dirty="0" smtClean="0"/>
              <a:t>. Nermin Özdemir Hacettepe Üniversitesi Çocuk Sağlığı ve Eğitimi Bölümü, Eskişehir Anadolu Üniversitesi, Anaokuluna Giden 5-6 Yaş Çocuklarında Yaratıcı Düşüncenin İncelenmesi</a:t>
            </a:r>
          </a:p>
          <a:p>
            <a:pPr>
              <a:buFont typeface="Wingdings" panose="05000000000000000000" pitchFamily="2" charset="2"/>
              <a:buChar char="ü"/>
            </a:pPr>
            <a:endParaRPr lang="tr-TR" dirty="0" smtClean="0"/>
          </a:p>
          <a:p>
            <a:pPr>
              <a:buFont typeface="Wingdings" panose="05000000000000000000" pitchFamily="2" charset="2"/>
              <a:buChar char="ü"/>
            </a:pPr>
            <a:endParaRPr lang="tr-TR" dirty="0" smtClean="0"/>
          </a:p>
          <a:p>
            <a:pPr marL="0" indent="0">
              <a:buNone/>
            </a:pPr>
            <a:endParaRPr lang="tr-TR" dirty="0"/>
          </a:p>
        </p:txBody>
      </p:sp>
    </p:spTree>
    <p:extLst>
      <p:ext uri="{BB962C8B-B14F-4D97-AF65-F5344CB8AC3E}">
        <p14:creationId xmlns:p14="http://schemas.microsoft.com/office/powerpoint/2010/main" val="36269490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Kaynakça</a:t>
            </a:r>
            <a:endParaRPr lang="tr-TR" dirty="0"/>
          </a:p>
        </p:txBody>
      </p:sp>
      <p:sp>
        <p:nvSpPr>
          <p:cNvPr id="3" name="İçerik Yer Tutucusu 2"/>
          <p:cNvSpPr>
            <a:spLocks noGrp="1"/>
          </p:cNvSpPr>
          <p:nvPr>
            <p:ph sz="quarter" idx="1"/>
          </p:nvPr>
        </p:nvSpPr>
        <p:spPr>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tr-TR" dirty="0" smtClean="0"/>
              <a:t>Züleyha Yuvacı, Öğretmen, Okul Öncesi Öğretmenliği, Eğitim Fakültesi, Gazi Üniversitesi, Ankara, TÜRKİYE ; H. Elif Dağlıoğlu PH.D:, Okul </a:t>
            </a:r>
            <a:r>
              <a:rPr lang="tr-TR" dirty="0"/>
              <a:t>Öncesi </a:t>
            </a:r>
            <a:r>
              <a:rPr lang="tr-TR" dirty="0" smtClean="0"/>
              <a:t>Öğretmenliği, Eğitim </a:t>
            </a:r>
            <a:r>
              <a:rPr lang="tr-TR" dirty="0"/>
              <a:t>Fakültesi, Gazi Üniversitesi, Ankara, </a:t>
            </a:r>
            <a:r>
              <a:rPr lang="tr-TR" dirty="0" smtClean="0"/>
              <a:t>TÜRKİYE, Okul Öncesi Dönemde Üstün Yetenekli Çocukların Yaratıcılıklarını Desteklemede Öğretmene Düşen Görevler ve Etkinlik Örnekleri, Bu çalışma Uluslararası Okul Öncesi Kongresinde 02.05.2015 tarihinde sunulmuştur.</a:t>
            </a:r>
            <a:endParaRPr lang="tr-TR" dirty="0"/>
          </a:p>
        </p:txBody>
      </p:sp>
    </p:spTree>
    <p:extLst>
      <p:ext uri="{BB962C8B-B14F-4D97-AF65-F5344CB8AC3E}">
        <p14:creationId xmlns:p14="http://schemas.microsoft.com/office/powerpoint/2010/main" val="13335897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kaynakça</a:t>
            </a:r>
            <a:endParaRPr lang="tr-TR" dirty="0"/>
          </a:p>
        </p:txBody>
      </p:sp>
      <p:sp>
        <p:nvSpPr>
          <p:cNvPr id="5" name="İçerik Yer Tutucusu 4"/>
          <p:cNvSpPr>
            <a:spLocks noGrp="1"/>
          </p:cNvSpPr>
          <p:nvPr>
            <p:ph sz="quarter" idx="1"/>
          </p:nvPr>
        </p:nvSpPr>
        <p:spPr>
          <a:solidFill>
            <a:schemeClr val="bg2">
              <a:lumMod val="90000"/>
            </a:schemeClr>
          </a:solidFill>
        </p:spPr>
        <p:txBody>
          <a:bodyPr/>
          <a:lstStyle/>
          <a:p>
            <a:r>
              <a:rPr lang="tr-TR" dirty="0" smtClean="0"/>
              <a:t>Üstün Zekayı Yeteneğe Dönüştürme: Gelişimsel Bir Teori Olarak </a:t>
            </a:r>
            <a:r>
              <a:rPr lang="tr-TR" dirty="0" err="1" smtClean="0"/>
              <a:t>Ayrımsal</a:t>
            </a:r>
            <a:r>
              <a:rPr lang="tr-TR" dirty="0" smtClean="0"/>
              <a:t> Üstün Zeka Ve Yetenek Modeli, Ankara Üniversitesi, Eğitim Bilimleri Fakültesi, Özel Eğitim Dergisi,2013, 14(1) 1-20</a:t>
            </a:r>
          </a:p>
          <a:p>
            <a:r>
              <a:rPr lang="tr-TR" dirty="0">
                <a:hlinkClick r:id="rId2"/>
              </a:rPr>
              <a:t>http://</a:t>
            </a:r>
            <a:r>
              <a:rPr lang="tr-TR" dirty="0" smtClean="0">
                <a:hlinkClick r:id="rId2"/>
              </a:rPr>
              <a:t>www.nagc.org/sites/default/files/Position%20Statement/Early%20Childhood%20Position%20Statement.pdf</a:t>
            </a:r>
            <a:endParaRPr lang="tr-TR" dirty="0" smtClean="0"/>
          </a:p>
          <a:p>
            <a:endParaRPr lang="tr-TR" dirty="0"/>
          </a:p>
        </p:txBody>
      </p:sp>
    </p:spTree>
    <p:extLst>
      <p:ext uri="{BB962C8B-B14F-4D97-AF65-F5344CB8AC3E}">
        <p14:creationId xmlns:p14="http://schemas.microsoft.com/office/powerpoint/2010/main" val="642666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5496</TotalTime>
  <Words>3917</Words>
  <Application>Microsoft Office PowerPoint</Application>
  <PresentationFormat>Ekran Gösterisi (4:3)</PresentationFormat>
  <Paragraphs>349</Paragraphs>
  <Slides>93</Slides>
  <Notes>0</Notes>
  <HiddenSlides>0</HiddenSlides>
  <MMClips>0</MMClips>
  <ScaleCrop>false</ScaleCrop>
  <HeadingPairs>
    <vt:vector size="4" baseType="variant">
      <vt:variant>
        <vt:lpstr>Tema</vt:lpstr>
      </vt:variant>
      <vt:variant>
        <vt:i4>1</vt:i4>
      </vt:variant>
      <vt:variant>
        <vt:lpstr>Slayt Başlıkları</vt:lpstr>
      </vt:variant>
      <vt:variant>
        <vt:i4>93</vt:i4>
      </vt:variant>
    </vt:vector>
  </HeadingPairs>
  <TitlesOfParts>
    <vt:vector size="94" baseType="lpstr">
      <vt:lpstr>Cumba</vt:lpstr>
      <vt:lpstr>Erken ve Hızlı Gelişmişlik  Kavramı</vt:lpstr>
      <vt:lpstr>Tannenbaum(1983) üstün yetenek türlerini</vt:lpstr>
      <vt:lpstr>PowerPoint Sunusu</vt:lpstr>
      <vt:lpstr>Artık Yetenekler:</vt:lpstr>
      <vt:lpstr>İDİL BİRET </vt:lpstr>
      <vt:lpstr>PowerPoint Sunusu</vt:lpstr>
      <vt:lpstr>‘MOZART’</vt:lpstr>
      <vt:lpstr>Sternberg ve Zhang(1995)</vt:lpstr>
      <vt:lpstr>Üretkenlik Ölçütü</vt:lpstr>
      <vt:lpstr>Gardner Çoklu Zeka Kuramı</vt:lpstr>
      <vt:lpstr>Renzulli(1978) Üç Halka Kuramı</vt:lpstr>
      <vt:lpstr>Yaratıcılık: </vt:lpstr>
      <vt:lpstr>PowerPoint Sunusu</vt:lpstr>
      <vt:lpstr>PowerPoint Sunusu</vt:lpstr>
      <vt:lpstr>          PEKİ YA YARATICILIK?  </vt:lpstr>
      <vt:lpstr>PowerPoint Sunusu</vt:lpstr>
      <vt:lpstr>PowerPoint Sunusu</vt:lpstr>
      <vt:lpstr>PowerPoint Sunusu</vt:lpstr>
      <vt:lpstr>PowerPoint Sunusu</vt:lpstr>
      <vt:lpstr>PowerPoint Sunusu</vt:lpstr>
      <vt:lpstr>YARATICILIK KAVRAMI KURAMSAL TEMELLERİ</vt:lpstr>
      <vt:lpstr>Yaratıcılık Tanımı</vt:lpstr>
      <vt:lpstr>Guilford’a göre yaratıcılık;</vt:lpstr>
      <vt:lpstr>PowerPoint Sunusu</vt:lpstr>
      <vt:lpstr>Rıza (2000)’da yaratıcılığı;</vt:lpstr>
      <vt:lpstr>Feldhusen (2005) </vt:lpstr>
      <vt:lpstr>PowerPoint Sunusu</vt:lpstr>
      <vt:lpstr>PowerPoint Sunusu</vt:lpstr>
      <vt:lpstr>Yaratıcılığı Etkileyen Faktörler</vt:lpstr>
      <vt:lpstr>Yaratıcılık ve Zeka</vt:lpstr>
      <vt:lpstr>PowerPoint Sunusu</vt:lpstr>
      <vt:lpstr>PowerPoint Sunusu</vt:lpstr>
      <vt:lpstr>PowerPoint Sunusu</vt:lpstr>
      <vt:lpstr>Çevrenin etkisi…</vt:lpstr>
      <vt:lpstr>Yaratıcılık ve Cinsiyet</vt:lpstr>
      <vt:lpstr>PowerPoint Sunusu</vt:lpstr>
      <vt:lpstr>PowerPoint Sunusu</vt:lpstr>
      <vt:lpstr>PowerPoint Sunusu</vt:lpstr>
      <vt:lpstr>Yaratıcılık ve Yaş</vt:lpstr>
      <vt:lpstr>2-İkiden Dört Yaşa Kadar </vt:lpstr>
      <vt:lpstr>3- Dörtten Altı Yaşa Kadar </vt:lpstr>
      <vt:lpstr>Yaratıcılık ve Aile</vt:lpstr>
      <vt:lpstr>PowerPoint Sunusu</vt:lpstr>
      <vt:lpstr>PowerPoint Sunusu</vt:lpstr>
      <vt:lpstr>PowerPoint Sunusu</vt:lpstr>
      <vt:lpstr>PowerPoint Sunusu</vt:lpstr>
      <vt:lpstr>Yaratıcılık ve Okul</vt:lpstr>
      <vt:lpstr>PowerPoint Sunusu</vt:lpstr>
      <vt:lpstr>YARATICI ÇOCUK ÖZELLİKLERİ  </vt:lpstr>
      <vt:lpstr>PowerPoint Sunusu</vt:lpstr>
      <vt:lpstr>PowerPoint Sunusu</vt:lpstr>
      <vt:lpstr>YARATICILIĞIN BOYUTLARI  </vt:lpstr>
      <vt:lpstr>Akıcılık</vt:lpstr>
      <vt:lpstr>Esneklik</vt:lpstr>
      <vt:lpstr>Özgünlük (Orijinallik)  </vt:lpstr>
      <vt:lpstr>  Zenginleştirme/Detaylandırma </vt:lpstr>
      <vt:lpstr>YARATICILIĞI ENGELLEYEN FAKTÖRLER  </vt:lpstr>
      <vt:lpstr>Bireysel Engeller</vt:lpstr>
      <vt:lpstr>Duygusal Engeller</vt:lpstr>
      <vt:lpstr>Kültürel Engeller</vt:lpstr>
      <vt:lpstr>PowerPoint Sunusu</vt:lpstr>
      <vt:lpstr>Öğrenilen Engeller ve Alışkanlıklar </vt:lpstr>
      <vt:lpstr>Örgütsel Engeller</vt:lpstr>
      <vt:lpstr>Algısal Engeller</vt:lpstr>
      <vt:lpstr>Eğitsel Engeller</vt:lpstr>
      <vt:lpstr>PowerPoint Sunusu</vt:lpstr>
      <vt:lpstr>PowerPoint Sunusu</vt:lpstr>
      <vt:lpstr>Toplumsal Engeller</vt:lpstr>
      <vt:lpstr>PowerPoint Sunusu</vt:lpstr>
      <vt:lpstr>Yüklü Program Engeller  </vt:lpstr>
      <vt:lpstr>EĞİTİMDE KULLANILAN YARATICI DÜŞÜNCE TEKNİKLERİ</vt:lpstr>
      <vt:lpstr>BEYİN FIRTINASI TEKNİĞİ: </vt:lpstr>
      <vt:lpstr>PowerPoint Sunusu</vt:lpstr>
      <vt:lpstr>PowerPoint Sunusu</vt:lpstr>
      <vt:lpstr>PowerPoint Sunusu</vt:lpstr>
      <vt:lpstr>SİNEKTİK TEKNİĞİ: </vt:lpstr>
      <vt:lpstr>DOĞRUDAN ANALOJİLER: </vt:lpstr>
      <vt:lpstr>KİŞİSEL ANALOJİLER: </vt:lpstr>
      <vt:lpstr>Sembolik analojiler</vt:lpstr>
      <vt:lpstr>MORFOLOJİK SENTEZ TEKNİĞİ: </vt:lpstr>
      <vt:lpstr>PowerPoint Sunusu</vt:lpstr>
      <vt:lpstr>YARATICI DRAMA TEKNİĞİ: </vt:lpstr>
      <vt:lpstr>Özellik Listeleme Tekniği: </vt:lpstr>
      <vt:lpstr>PowerPoint Sunusu</vt:lpstr>
      <vt:lpstr>SCAMPER TEKNİĞİ: </vt:lpstr>
      <vt:lpstr>PowerPoint Sunusu</vt:lpstr>
      <vt:lpstr>PowerPoint Sunusu</vt:lpstr>
      <vt:lpstr>Okul öncesi öğretmenlerine öneriler</vt:lpstr>
      <vt:lpstr>Bu çekirdek öğelerin özellikleri şunlardır:</vt:lpstr>
      <vt:lpstr>Bu çekirdek öğelerin özellikleri şunlardır:</vt:lpstr>
      <vt:lpstr>Kaynakça </vt:lpstr>
      <vt:lpstr>Kaynakça</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HALE</dc:creator>
  <cp:lastModifiedBy>Devrim</cp:lastModifiedBy>
  <cp:revision>296</cp:revision>
  <dcterms:created xsi:type="dcterms:W3CDTF">2018-10-27T12:42:06Z</dcterms:created>
  <dcterms:modified xsi:type="dcterms:W3CDTF">2019-02-08T11:05:48Z</dcterms:modified>
</cp:coreProperties>
</file>