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256" r:id="rId5"/>
    <p:sldId id="257" r:id="rId6"/>
    <p:sldId id="269" r:id="rId7"/>
    <p:sldId id="270" r:id="rId8"/>
    <p:sldId id="271" r:id="rId9"/>
    <p:sldId id="272" r:id="rId10"/>
    <p:sldId id="274" r:id="rId11"/>
    <p:sldId id="275" r:id="rId12"/>
    <p:sldId id="273" r:id="rId13"/>
    <p:sldId id="280" r:id="rId14"/>
    <p:sldId id="276" r:id="rId15"/>
    <p:sldId id="277" r:id="rId16"/>
    <p:sldId id="278" r:id="rId17"/>
    <p:sldId id="279" r:id="rId18"/>
    <p:sldId id="282" r:id="rId19"/>
    <p:sldId id="283" r:id="rId20"/>
    <p:sldId id="284" r:id="rId21"/>
    <p:sldId id="286" r:id="rId22"/>
    <p:sldId id="285" r:id="rId23"/>
    <p:sldId id="281" r:id="rId2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501" autoAdjust="0"/>
  </p:normalViewPr>
  <p:slideViewPr>
    <p:cSldViewPr snapToGrid="0" showGuides="1">
      <p:cViewPr>
        <p:scale>
          <a:sx n="76" d="100"/>
          <a:sy n="76" d="100"/>
        </p:scale>
        <p:origin x="-648"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3AEE5D-6B2A-45FF-9A93-F8D71F36EE79}" type="datetime1">
              <a:rPr lang="tr-TR" smtClean="0"/>
              <a:pPr algn="r" rtl="0"/>
              <a:t>08.04.2019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tr-TR" smtClean="0"/>
              <a:pPr algn="r" rtl="0"/>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D2362BE-E97E-40FB-A708-815F6D70D169}" type="datetime1">
              <a:rPr lang="tr-TR" noProof="0" smtClean="0"/>
              <a:pPr/>
              <a:t>08.04.2019</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r>
              <a:rPr lang="tr-TR" dirty="0" smtClean="0"/>
              <a:t>​</a:t>
            </a:r>
            <a:fld id="{8CC5024F-FC10-43EC-90B2-14A686CD0E18}" type="datetime1">
              <a:rPr lang="tr-TR" smtClean="0"/>
              <a:pPr/>
              <a:t>08.04.2019</a:t>
            </a:fld>
            <a:r>
              <a:rPr lang="tr-TR" dirty="0" smtClean="0"/>
              <a:t>​</a:t>
            </a:r>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noProof="0" dirty="0"/>
          </a:p>
        </p:txBody>
      </p:sp>
      <p:sp>
        <p:nvSpPr>
          <p:cNvPr id="3" name="Resim Yer Tutucusu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lvl1pPr>
              <a:defRPr/>
            </a:lvl1pPr>
          </a:lstStyle>
          <a:p>
            <a:fld id="{D1DA0D8A-3C21-42E2-A072-19EF71ADDE14}" type="datetime1">
              <a:rPr lang="tr-TR" smtClean="0"/>
              <a:pPr/>
              <a:t>08.04.2019</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r>
              <a:rPr lang="tr-TR" dirty="0" smtClean="0"/>
              <a:t>​</a:t>
            </a:r>
            <a:fld id="{90B9948F-6C35-4F44-87EE-340F4B9A62E5}" type="datetime1">
              <a:rPr lang="tr-TR" smtClean="0"/>
              <a:pPr/>
              <a:t>08.04.2019</a:t>
            </a:fld>
            <a:r>
              <a:rPr lang="tr-TR" dirty="0" smtClean="0"/>
              <a:t>​</a:t>
            </a:r>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lvl1pPr rtl="0">
              <a:defRPr/>
            </a:lvl1pPr>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5F5582A7-8AE1-41B7-AD9C-A6E2FE14B4B7}" type="datetime1">
              <a:rPr lang="tr-TR" smtClean="0"/>
              <a:pPr/>
              <a:t>08.04.2019</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2AA002D1-C4DA-4457-8A2A-A94E3772E2A8}" type="datetime1">
              <a:rPr lang="tr-TR" smtClean="0"/>
              <a:pPr/>
              <a:t>08.04.2019</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smtClean="0"/>
              <a:t>Asıl alt başlık stilini düzenlemek için tıklatın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tr-TR" noProof="0" smtClean="0"/>
              <a:t>Resim eklemek için simgeyi tıklatın</a:t>
            </a:r>
            <a:endParaRPr lang="tr-TR" noProof="0" dirty="0"/>
          </a:p>
        </p:txBody>
      </p:sp>
      <p:sp>
        <p:nvSpPr>
          <p:cNvPr id="19" name="Açıklayıcı Metin"/>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tr-TR" sz="1200" b="1" i="1" noProof="0" dirty="0" smtClean="0">
                <a:latin typeface="Arial" pitchFamily="34" charset="0"/>
                <a:cs typeface="Arial" pitchFamily="34" charset="0"/>
              </a:rPr>
              <a:t>NOT:</a:t>
            </a:r>
          </a:p>
          <a:p>
            <a:pPr rtl="0"/>
            <a:r>
              <a:rPr lang="tr-TR" sz="1200" i="1" noProof="0" dirty="0" smtClean="0">
                <a:latin typeface="Arial" pitchFamily="34" charset="0"/>
                <a:cs typeface="Arial" pitchFamily="34" charset="0"/>
              </a:rPr>
              <a:t>Bu slayttaki resmi değiştirmek için resmi seçin ve silin. Sonra, yer tutucudaki Resimler simgesine tıklayarak kendi resminizi ekleyin.</a:t>
            </a:r>
            <a:endParaRPr lang="tr-TR"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lvl1pPr>
              <a:defRPr/>
            </a:lvl1pPr>
          </a:lstStyle>
          <a:p>
            <a:fld id="{B21CD1C1-8A31-41B9-A065-156D435E96E2}" type="datetime1">
              <a:rPr lang="tr-TR" smtClean="0"/>
              <a:pPr/>
              <a:t>08.04.2019</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r>
              <a:rPr lang="tr-TR" dirty="0" smtClean="0"/>
              <a:t>​</a:t>
            </a:r>
            <a:fld id="{CBFBAE38-B184-44B3-BA3B-396A8F1C180C}" type="datetime1">
              <a:rPr lang="tr-TR" smtClean="0"/>
              <a:pPr/>
              <a:t>08.04.2019</a:t>
            </a:fld>
            <a:r>
              <a:rPr lang="tr-TR" dirty="0" smtClean="0"/>
              <a:t>​</a:t>
            </a:r>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10490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rtlCol="0"/>
          <a:lstStyle>
            <a:lvl1pPr>
              <a:defRPr sz="1800"/>
            </a:lvl1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16611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rtlCol="0"/>
          <a:lstStyle>
            <a:lvl1pPr>
              <a:defRPr sz="1800"/>
            </a:lvl1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518C863B-F7A6-4DF3-BBF1-5257AD3FDACF}" type="datetime1">
              <a:rPr lang="tr-TR" smtClean="0"/>
              <a:pPr/>
              <a:t>08.04.2019</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r>
              <a:rPr lang="tr-TR" dirty="0" smtClean="0"/>
              <a:t>​</a:t>
            </a:r>
            <a:fld id="{640DCAEE-D4BE-44EB-87B0-0C856B8BD294}" type="datetime1">
              <a:rPr lang="tr-TR" smtClean="0"/>
              <a:pPr/>
              <a:t>08.04.2019</a:t>
            </a:fld>
            <a:r>
              <a:rPr lang="tr-TR" dirty="0" smtClean="0"/>
              <a:t>​</a:t>
            </a:r>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0CF3E193-3E59-4173-AA9D-E2E5052958C9}" type="datetime1">
              <a:rPr lang="tr-TR" smtClean="0"/>
              <a:pPr/>
              <a:t>08.04.2019</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r>
              <a:rPr lang="tr-TR" dirty="0" smtClean="0"/>
              <a:t>​</a:t>
            </a:r>
            <a:fld id="{6CF079EB-9CA5-4E80-A77B-A4FC36BC9F8F}" type="datetime1">
              <a:rPr lang="tr-TR" smtClean="0"/>
              <a:pPr/>
              <a:t>08.04.2019</a:t>
            </a:fld>
            <a:r>
              <a:rPr lang="tr-TR" dirty="0" smtClean="0"/>
              <a:t>​</a:t>
            </a:r>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dirty="0" smtClean="0"/>
              <a:t>Asıl başlık stili için tıklatın</a:t>
            </a:r>
            <a:endParaRPr lang="tr-TR" noProof="0" dirty="0"/>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p>
          <a:p>
            <a:pPr lvl="5" rtl="0"/>
            <a:r>
              <a:rPr lang="tr-TR" noProof="0" dirty="0" smtClean="0"/>
              <a:t>Altıncı düzey</a:t>
            </a:r>
          </a:p>
          <a:p>
            <a:pPr lvl="6" rtl="0"/>
            <a:r>
              <a:rPr lang="tr-TR" noProof="0" dirty="0" smtClean="0"/>
              <a:t>Yedinci düzey</a:t>
            </a:r>
          </a:p>
          <a:p>
            <a:pPr lvl="7" rtl="0"/>
            <a:r>
              <a:rPr lang="tr-TR" noProof="0" dirty="0" smtClean="0"/>
              <a:t>Sekizinci düzey</a:t>
            </a:r>
          </a:p>
          <a:p>
            <a:pPr lvl="8" rtl="0"/>
            <a:r>
              <a:rPr lang="tr-TR" noProof="0" dirty="0" smtClean="0"/>
              <a:t>Dokuzuncu düzey</a:t>
            </a:r>
            <a:endParaRPr lang="tr-TR" noProof="0" dirty="0"/>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4B0A7983-9BC1-48E3-B0A2-CC979373F1C6}" type="datetime1">
              <a:rPr lang="tr-TR" smtClean="0"/>
              <a:pPr/>
              <a:t>08.04.2019</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tr-TR" noProof="0"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104900" y="2292094"/>
            <a:ext cx="5734050" cy="2219691"/>
          </a:xfrm>
        </p:spPr>
        <p:txBody>
          <a:bodyPr rtlCol="0" anchor="ctr"/>
          <a:lstStyle/>
          <a:p>
            <a:pPr rtl="0"/>
            <a:r>
              <a:rPr lang="tr-TR" dirty="0" err="1" smtClean="0">
                <a:latin typeface="Candara" pitchFamily="34" charset="0"/>
              </a:rPr>
              <a:t>Ortaöğretİme</a:t>
            </a:r>
            <a:r>
              <a:rPr lang="tr-TR" dirty="0" smtClean="0">
                <a:latin typeface="Candara" pitchFamily="34" charset="0"/>
              </a:rPr>
              <a:t> </a:t>
            </a:r>
            <a:r>
              <a:rPr lang="tr-TR" dirty="0" err="1" smtClean="0">
                <a:latin typeface="Candara" pitchFamily="34" charset="0"/>
              </a:rPr>
              <a:t>Geçİş</a:t>
            </a:r>
            <a:r>
              <a:rPr lang="tr-TR" dirty="0" smtClean="0">
                <a:latin typeface="Candara" pitchFamily="34" charset="0"/>
              </a:rPr>
              <a:t> </a:t>
            </a:r>
            <a:r>
              <a:rPr lang="tr-TR" dirty="0" err="1" smtClean="0">
                <a:latin typeface="Candara" pitchFamily="34" charset="0"/>
              </a:rPr>
              <a:t>Sİstemİ</a:t>
            </a:r>
            <a:endParaRPr lang="en-US" dirty="0">
              <a:latin typeface="Candara" pitchFamily="34" charset="0"/>
            </a:endParaRPr>
          </a:p>
        </p:txBody>
      </p:sp>
      <p:sp>
        <p:nvSpPr>
          <p:cNvPr id="7" name="Alt Başlık 6"/>
          <p:cNvSpPr>
            <a:spLocks noGrp="1"/>
          </p:cNvSpPr>
          <p:nvPr>
            <p:ph type="subTitle" idx="1"/>
          </p:nvPr>
        </p:nvSpPr>
        <p:spPr/>
        <p:txBody>
          <a:bodyPr rtlCol="0"/>
          <a:lstStyle/>
          <a:p>
            <a:pPr rtl="0"/>
            <a:r>
              <a:rPr lang="tr" dirty="0" smtClean="0"/>
              <a:t>Recep Ali USTA</a:t>
            </a:r>
          </a:p>
          <a:p>
            <a:pPr rtl="0"/>
            <a:r>
              <a:rPr lang="tr" dirty="0" smtClean="0"/>
              <a:t>Şişli Rehberlik ve Araştırma Merkezi</a:t>
            </a:r>
            <a:endParaRPr lang="en-US" dirty="0"/>
          </a:p>
        </p:txBody>
      </p:sp>
      <p:pic>
        <p:nvPicPr>
          <p:cNvPr id="4" name="Resim Yer Tutucusu 3" descr="Masada açık duran kitap, arka planda bulanıklaştırılmış kitap rafları" title="Örnek Resim"/>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a:xfrm>
            <a:off x="6918433" y="1310656"/>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 Uygulanması</a:t>
            </a:r>
            <a:endParaRPr lang="tr-TR" dirty="0"/>
          </a:p>
        </p:txBody>
      </p:sp>
      <p:sp>
        <p:nvSpPr>
          <p:cNvPr id="3" name="İçerik Yer Tutucusu 2"/>
          <p:cNvSpPr>
            <a:spLocks noGrp="1"/>
          </p:cNvSpPr>
          <p:nvPr>
            <p:ph idx="1"/>
          </p:nvPr>
        </p:nvSpPr>
        <p:spPr>
          <a:xfrm>
            <a:off x="1104900" y="1440493"/>
            <a:ext cx="9982200" cy="5235880"/>
          </a:xfrm>
        </p:spPr>
        <p:txBody>
          <a:bodyPr>
            <a:normAutofit/>
          </a:bodyPr>
          <a:lstStyle/>
          <a:p>
            <a:r>
              <a:rPr lang="tr-TR" dirty="0"/>
              <a:t>Merkezî Sınav, </a:t>
            </a:r>
            <a:r>
              <a:rPr lang="tr-TR" b="1" dirty="0"/>
              <a:t>1 Haziran 2019 </a:t>
            </a:r>
            <a:r>
              <a:rPr lang="tr-TR" dirty="0"/>
              <a:t>Cumartesi günü yurt içi ve yurt dışı tüm sınav merkezlerinde Türkiye saatiyle birinci oturum 09.30’da, ikinci oturum 11.30’da başlayacaktır</a:t>
            </a:r>
            <a:r>
              <a:rPr lang="tr-TR" dirty="0" smtClean="0"/>
              <a:t>.</a:t>
            </a:r>
            <a:endParaRPr lang="tr-TR" dirty="0"/>
          </a:p>
          <a:p>
            <a:r>
              <a:rPr lang="tr-TR" dirty="0"/>
              <a:t>Sözel alanda 50 sorudan oluşan birinci oturum 75 dakika, sayısal alanda 40 sorudan oluşan ikinci oturum 80 dakika olarak uygulanacaktır</a:t>
            </a:r>
            <a:r>
              <a:rPr lang="tr-TR" dirty="0" smtClean="0"/>
              <a:t>.</a:t>
            </a:r>
            <a:endParaRPr lang="tr-TR" dirty="0"/>
          </a:p>
          <a:p>
            <a:r>
              <a:rPr lang="tr-TR" dirty="0"/>
              <a:t>Kimlik kontrolleri ve salonlara yerleştirmenin zamanında yapılabilmesi için öğrenciler en geç saat </a:t>
            </a:r>
            <a:r>
              <a:rPr lang="tr-TR" b="1" dirty="0"/>
              <a:t>09.00’da</a:t>
            </a:r>
            <a:r>
              <a:rPr lang="tr-TR" dirty="0"/>
              <a:t>, fotoğraflı, onaylı sınav giriş belgelerinde belirtilen binada hazır </a:t>
            </a:r>
            <a:r>
              <a:rPr lang="tr-TR" dirty="0" smtClean="0"/>
              <a:t>bulunacaktır.</a:t>
            </a:r>
          </a:p>
          <a:p>
            <a:r>
              <a:rPr lang="tr-TR" dirty="0" smtClean="0"/>
              <a:t>Öğrenciler </a:t>
            </a:r>
            <a:r>
              <a:rPr lang="tr-TR" dirty="0"/>
              <a:t>sınava gelirken yanlarında </a:t>
            </a:r>
            <a:r>
              <a:rPr lang="tr-TR" b="1" dirty="0"/>
              <a:t>fotoğraflı, onaylı sınav giriş belgesi</a:t>
            </a:r>
            <a:r>
              <a:rPr lang="tr-TR" dirty="0"/>
              <a:t>, geçerli kimlik belgesi (</a:t>
            </a:r>
            <a:r>
              <a:rPr lang="tr-TR" b="1" dirty="0"/>
              <a:t>T.C. kimlik </a:t>
            </a:r>
            <a:r>
              <a:rPr lang="tr-TR" dirty="0"/>
              <a:t> </a:t>
            </a:r>
            <a:r>
              <a:rPr lang="tr-TR" b="1" dirty="0" smtClean="0"/>
              <a:t>numaralı </a:t>
            </a:r>
            <a:r>
              <a:rPr lang="tr-TR" b="1" dirty="0"/>
              <a:t>nüfus cüzdanı veya T.C. kimlik kartı veya geçerlik süresi devam eden pasaport, yabancı uyruklu öğrenciler için İçişleri Bakanlığı Göç İdaresi Genel Müdürlüğü tarafından verilen resimli, mühürlü kimlik belgesi) </a:t>
            </a:r>
            <a:r>
              <a:rPr lang="tr-TR" dirty="0"/>
              <a:t>ile en az iki adet koyu siyah ve yumuşak </a:t>
            </a:r>
            <a:r>
              <a:rPr lang="tr-TR" b="1" dirty="0"/>
              <a:t>kurşun kalem</a:t>
            </a:r>
            <a:r>
              <a:rPr lang="tr-TR" dirty="0"/>
              <a:t>, </a:t>
            </a:r>
            <a:r>
              <a:rPr lang="tr-TR" b="1" dirty="0"/>
              <a:t>kalemtıraş </a:t>
            </a:r>
            <a:r>
              <a:rPr lang="tr-TR" dirty="0"/>
              <a:t>ve leke bırakmayan yumuşak silgi </a:t>
            </a:r>
            <a:r>
              <a:rPr lang="tr-TR" dirty="0" smtClean="0"/>
              <a:t>bulunduracaktır.</a:t>
            </a:r>
            <a:endParaRPr lang="tr-TR" b="1" dirty="0" smtClean="0"/>
          </a:p>
        </p:txBody>
      </p:sp>
    </p:spTree>
    <p:extLst>
      <p:ext uri="{BB962C8B-B14F-4D97-AF65-F5344CB8AC3E}">
        <p14:creationId xmlns:p14="http://schemas.microsoft.com/office/powerpoint/2010/main" val="175272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 Uygulanması</a:t>
            </a:r>
            <a:endParaRPr lang="tr-TR" dirty="0"/>
          </a:p>
        </p:txBody>
      </p:sp>
      <p:sp>
        <p:nvSpPr>
          <p:cNvPr id="3" name="İçerik Yer Tutucusu 2"/>
          <p:cNvSpPr>
            <a:spLocks noGrp="1"/>
          </p:cNvSpPr>
          <p:nvPr>
            <p:ph idx="1"/>
          </p:nvPr>
        </p:nvSpPr>
        <p:spPr>
          <a:xfrm>
            <a:off x="1104900" y="1440493"/>
            <a:ext cx="9982200" cy="5235880"/>
          </a:xfrm>
        </p:spPr>
        <p:txBody>
          <a:bodyPr>
            <a:normAutofit/>
          </a:bodyPr>
          <a:lstStyle/>
          <a:p>
            <a:r>
              <a:rPr lang="tr-TR" b="1" dirty="0" smtClean="0"/>
              <a:t>Geçerli </a:t>
            </a:r>
            <a:r>
              <a:rPr lang="tr-TR" b="1" dirty="0"/>
              <a:t>kimlik belgesi ve fotoğraflı, onaylı sınav giriş belgesi yanında olmayan öğrenciler </a:t>
            </a:r>
            <a:r>
              <a:rPr lang="tr-TR" b="1" dirty="0" smtClean="0"/>
              <a:t>sınava </a:t>
            </a:r>
            <a:r>
              <a:rPr lang="tr-TR" b="1" dirty="0"/>
              <a:t>alınmayacaktır. </a:t>
            </a:r>
            <a:endParaRPr lang="tr-TR" b="1" dirty="0" smtClean="0"/>
          </a:p>
          <a:p>
            <a:r>
              <a:rPr lang="tr-TR" dirty="0"/>
              <a:t>Öğrenciler, sınav salonlarına alınırken üzerlerinde </a:t>
            </a:r>
            <a:r>
              <a:rPr lang="tr-TR" b="1" dirty="0"/>
              <a:t>kullanımı doktor raporu ile belirlenen hasta veya engellilere ait cihazlar </a:t>
            </a:r>
            <a:r>
              <a:rPr lang="tr-TR" dirty="0"/>
              <a:t>(işitme cihazı, insülin pompası, şeker ölçüm cihazı ve benzeri) hariç, 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dirty="0" err="1"/>
              <a:t>databank</a:t>
            </a:r>
            <a:r>
              <a:rPr lang="tr-TR" dirty="0"/>
              <a:t> sözlük, hesap makinesi, kâğıt, kitap, defter, not vb. dokümanlar, pergel, açıölçer, cetvel vb. araçlar, delici ve kesici aletlerle sınav binasına alınmayacaktır</a:t>
            </a:r>
            <a:r>
              <a:rPr lang="tr-TR" dirty="0" smtClean="0"/>
              <a:t>.</a:t>
            </a:r>
          </a:p>
          <a:p>
            <a:r>
              <a:rPr lang="tr-TR" dirty="0"/>
              <a:t>Talep edilmesi durumunda, sınav oturumları tamamlandıktan sonra soru kitapçıkları veli ya da öğrenciye verilebilecektir. </a:t>
            </a:r>
          </a:p>
        </p:txBody>
      </p:sp>
    </p:spTree>
    <p:extLst>
      <p:ext uri="{BB962C8B-B14F-4D97-AF65-F5344CB8AC3E}">
        <p14:creationId xmlns:p14="http://schemas.microsoft.com/office/powerpoint/2010/main" val="84614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Sınavın Kapsamı</a:t>
            </a:r>
            <a:endParaRPr lang="tr-TR" dirty="0"/>
          </a:p>
        </p:txBody>
      </p:sp>
      <p:sp>
        <p:nvSpPr>
          <p:cNvPr id="3" name="İçerik Yer Tutucusu 2"/>
          <p:cNvSpPr>
            <a:spLocks noGrp="1"/>
          </p:cNvSpPr>
          <p:nvPr>
            <p:ph idx="1"/>
          </p:nvPr>
        </p:nvSpPr>
        <p:spPr>
          <a:xfrm>
            <a:off x="1104900" y="1424836"/>
            <a:ext cx="9982200" cy="4572000"/>
          </a:xfrm>
        </p:spPr>
        <p:txBody>
          <a:bodyPr/>
          <a:lstStyle/>
          <a:p>
            <a:r>
              <a:rPr lang="tr-TR" dirty="0"/>
              <a:t>8’inci sınıf öğretim programlarında belirlenen kazanımlar esas alınarak öğrencinin okuduğunu anlama, yorumlama, sonuç çıkarma, problem çözme, analiz yapma, eleştirel düşünme, bilimsel süreç ve benzeri becerilerini ölçecek nitelikte sorular yer alacaktır</a:t>
            </a:r>
            <a:r>
              <a:rPr lang="tr-TR" dirty="0" smtClean="0"/>
              <a:t>.</a:t>
            </a:r>
          </a:p>
          <a:p>
            <a:endParaRPr lang="tr-TR" dirty="0"/>
          </a:p>
        </p:txBody>
      </p:sp>
      <p:pic>
        <p:nvPicPr>
          <p:cNvPr id="2051" name="Picture 3" descr="C:\Users\Dell\Desktop\İkinci Otu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025" y="3194137"/>
            <a:ext cx="6404975" cy="36059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ell\Desktop\Birinci Otu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 y="2951445"/>
            <a:ext cx="6179964"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980377" y="3222062"/>
            <a:ext cx="1806648" cy="523220"/>
          </a:xfrm>
          <a:prstGeom prst="rect">
            <a:avLst/>
          </a:prstGeom>
          <a:noFill/>
        </p:spPr>
        <p:txBody>
          <a:bodyPr wrap="none" rtlCol="0">
            <a:spAutoFit/>
          </a:bodyPr>
          <a:lstStyle/>
          <a:p>
            <a:r>
              <a:rPr lang="tr-TR" sz="2800" b="1" dirty="0" smtClean="0">
                <a:effectLst>
                  <a:outerShdw blurRad="38100" dist="38100" dir="2700000" algn="tl">
                    <a:srgbClr val="000000">
                      <a:alpha val="43137"/>
                    </a:srgbClr>
                  </a:outerShdw>
                </a:effectLst>
              </a:rPr>
              <a:t>75 Dakika</a:t>
            </a:r>
            <a:endParaRPr lang="tr-TR" sz="2800" b="1" dirty="0">
              <a:effectLst>
                <a:outerShdw blurRad="38100" dist="38100" dir="2700000" algn="tl">
                  <a:srgbClr val="000000">
                    <a:alpha val="43137"/>
                  </a:srgbClr>
                </a:outerShdw>
              </a:effectLst>
            </a:endParaRPr>
          </a:p>
        </p:txBody>
      </p:sp>
      <p:sp>
        <p:nvSpPr>
          <p:cNvPr id="5" name="Metin kutusu 4"/>
          <p:cNvSpPr txBox="1"/>
          <p:nvPr/>
        </p:nvSpPr>
        <p:spPr>
          <a:xfrm>
            <a:off x="10157084" y="3745282"/>
            <a:ext cx="1880428"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80 Dakika</a:t>
            </a:r>
            <a:endParaRPr lang="tr-T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69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Sınavın Değerlendirilmesi</a:t>
            </a:r>
            <a:endParaRPr lang="tr-TR" dirty="0"/>
          </a:p>
        </p:txBody>
      </p:sp>
      <p:sp>
        <p:nvSpPr>
          <p:cNvPr id="3" name="İçerik Yer Tutucusu 2"/>
          <p:cNvSpPr>
            <a:spLocks noGrp="1"/>
          </p:cNvSpPr>
          <p:nvPr>
            <p:ph idx="1"/>
          </p:nvPr>
        </p:nvSpPr>
        <p:spPr/>
        <p:txBody>
          <a:bodyPr/>
          <a:lstStyle/>
          <a:p>
            <a:r>
              <a:rPr lang="tr-TR" dirty="0"/>
              <a:t>Sözel ve sayısal bölümlere ait alanların her bir alt testi için doğru ve yanlış cevap sayıları belirlenir</a:t>
            </a:r>
            <a:r>
              <a:rPr lang="tr-TR" dirty="0" smtClean="0"/>
              <a:t>.</a:t>
            </a:r>
            <a:endParaRPr lang="tr-TR" dirty="0"/>
          </a:p>
          <a:p>
            <a:r>
              <a:rPr lang="tr-TR" dirty="0"/>
              <a:t>Her bir öğrencinin her bir alt testine ait ham puanı; ilgili teste ait doğru cevap sayısından yanlış cevap sayısının üçte biri çıkarılarak bulunur. </a:t>
            </a:r>
          </a:p>
          <a:p>
            <a:endParaRPr lang="tr-TR" dirty="0"/>
          </a:p>
        </p:txBody>
      </p:sp>
      <p:pic>
        <p:nvPicPr>
          <p:cNvPr id="3074" name="Picture 2" descr="C:\Users\Dell\Desktop\katsayı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983" y="3171825"/>
            <a:ext cx="79629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 Sonuçlarının Bildirilmesi</a:t>
            </a:r>
            <a:endParaRPr lang="tr-TR" dirty="0"/>
          </a:p>
        </p:txBody>
      </p:sp>
      <p:sp>
        <p:nvSpPr>
          <p:cNvPr id="3" name="İçerik Yer Tutucusu 2"/>
          <p:cNvSpPr>
            <a:spLocks noGrp="1"/>
          </p:cNvSpPr>
          <p:nvPr>
            <p:ph idx="1"/>
          </p:nvPr>
        </p:nvSpPr>
        <p:spPr/>
        <p:txBody>
          <a:bodyPr/>
          <a:lstStyle/>
          <a:p>
            <a:r>
              <a:rPr lang="tr-TR" dirty="0"/>
              <a:t>Merkezî Sınav sonuçları </a:t>
            </a:r>
            <a:r>
              <a:rPr lang="tr-TR" b="1" dirty="0"/>
              <a:t>24 Haziran 2019 </a:t>
            </a:r>
            <a:r>
              <a:rPr lang="tr-TR" dirty="0"/>
              <a:t>tarihinde https://www.meb.gov.tr internet adresinde ilan edilecektir. </a:t>
            </a:r>
            <a:endParaRPr lang="tr-TR" dirty="0" smtClean="0"/>
          </a:p>
          <a:p>
            <a:r>
              <a:rPr lang="tr-TR" dirty="0"/>
              <a:t>Öğrencilere sınav sonuç belgesi posta yoluyla gönderilmeyecektir </a:t>
            </a:r>
          </a:p>
        </p:txBody>
      </p:sp>
    </p:spTree>
    <p:extLst>
      <p:ext uri="{BB962C8B-B14F-4D97-AF65-F5344CB8AC3E}">
        <p14:creationId xmlns:p14="http://schemas.microsoft.com/office/powerpoint/2010/main" val="6277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097" y="227327"/>
            <a:ext cx="7703506" cy="6553999"/>
          </a:xfrm>
        </p:spPr>
      </p:pic>
    </p:spTree>
    <p:extLst>
      <p:ext uri="{BB962C8B-B14F-4D97-AF65-F5344CB8AC3E}">
        <p14:creationId xmlns:p14="http://schemas.microsoft.com/office/powerpoint/2010/main" val="82345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515" y="1315234"/>
            <a:ext cx="11361159" cy="5076610"/>
          </a:xfrm>
        </p:spPr>
      </p:pic>
    </p:spTree>
    <p:extLst>
      <p:ext uri="{BB962C8B-B14F-4D97-AF65-F5344CB8AC3E}">
        <p14:creationId xmlns:p14="http://schemas.microsoft.com/office/powerpoint/2010/main" val="23345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025" y="99869"/>
            <a:ext cx="9933765" cy="6551452"/>
          </a:xfrm>
        </p:spPr>
      </p:pic>
    </p:spTree>
    <p:extLst>
      <p:ext uri="{BB962C8B-B14F-4D97-AF65-F5344CB8AC3E}">
        <p14:creationId xmlns:p14="http://schemas.microsoft.com/office/powerpoint/2010/main" val="25850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219" y="144463"/>
            <a:ext cx="9300162" cy="665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536" y="144462"/>
            <a:ext cx="9250059" cy="66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a:t>Ortaöğretim Kurumlarına Yerleştirme</a:t>
            </a:r>
            <a:endParaRPr lang="en-US" dirty="0"/>
          </a:p>
        </p:txBody>
      </p:sp>
      <p:sp>
        <p:nvSpPr>
          <p:cNvPr id="14" name="İçerik Yer Tutucusu 13"/>
          <p:cNvSpPr>
            <a:spLocks noGrp="1"/>
          </p:cNvSpPr>
          <p:nvPr>
            <p:ph idx="1"/>
          </p:nvPr>
        </p:nvSpPr>
        <p:spPr/>
        <p:txBody>
          <a:bodyPr rtlCol="0"/>
          <a:lstStyle/>
          <a:p>
            <a:r>
              <a:rPr lang="tr-TR" sz="2800" b="1" dirty="0">
                <a:effectLst>
                  <a:outerShdw blurRad="38100" dist="38100" dir="2700000" algn="tl">
                    <a:srgbClr val="000000">
                      <a:alpha val="43137"/>
                    </a:srgbClr>
                  </a:outerShdw>
                </a:effectLst>
              </a:rPr>
              <a:t>Merkezî </a:t>
            </a:r>
            <a:r>
              <a:rPr lang="tr-TR" sz="2800" b="1" dirty="0" smtClean="0">
                <a:effectLst>
                  <a:outerShdw blurRad="38100" dist="38100" dir="2700000" algn="tl">
                    <a:srgbClr val="000000">
                      <a:alpha val="43137"/>
                    </a:srgbClr>
                  </a:outerShdw>
                </a:effectLst>
              </a:rPr>
              <a:t>Yerleştirme</a:t>
            </a:r>
          </a:p>
          <a:p>
            <a:r>
              <a:rPr lang="tr-TR" dirty="0"/>
              <a:t>Merkezî sınav puanı ile öğrenci alan </a:t>
            </a:r>
            <a:r>
              <a:rPr lang="tr-TR" dirty="0" smtClean="0"/>
              <a:t>“</a:t>
            </a:r>
            <a:r>
              <a:rPr lang="tr-TR" b="1" dirty="0" smtClean="0"/>
              <a:t>Fen </a:t>
            </a:r>
            <a:r>
              <a:rPr lang="tr-TR" b="1" dirty="0"/>
              <a:t>Liseleri, Sosyal Bilimler Liseleri, Mesleki ve Teknik Anadolu Liselerinin Anadolu Teknik Programları ve Özel Program ve Proje Uygulayan Ortaöğretim </a:t>
            </a:r>
            <a:r>
              <a:rPr lang="tr-TR" b="1" dirty="0" smtClean="0"/>
              <a:t>Kurumları’nın</a:t>
            </a:r>
            <a:r>
              <a:rPr lang="tr-TR" dirty="0" smtClean="0"/>
              <a:t> </a:t>
            </a:r>
            <a:r>
              <a:rPr lang="tr-TR" dirty="0"/>
              <a:t>belirlenen kontenjanlarına, </a:t>
            </a:r>
            <a:r>
              <a:rPr lang="tr-TR" b="1" dirty="0"/>
              <a:t>puan </a:t>
            </a:r>
            <a:r>
              <a:rPr lang="tr-TR" b="1" dirty="0" smtClean="0"/>
              <a:t>üstünlüğüne göre</a:t>
            </a:r>
            <a:r>
              <a:rPr lang="tr-TR" b="1" dirty="0"/>
              <a:t>,</a:t>
            </a:r>
            <a:r>
              <a:rPr lang="tr-TR" dirty="0"/>
              <a:t> tercihleri doğrultusunda Ölçme, Değerlendirme ve Sınav Hizmetleri Genel </a:t>
            </a:r>
            <a:r>
              <a:rPr lang="tr-TR" dirty="0" smtClean="0"/>
              <a:t>Müdürlüğünce yapılır.</a:t>
            </a:r>
          </a:p>
          <a:p>
            <a:r>
              <a:rPr lang="tr-TR" dirty="0"/>
              <a:t>Merkezî sınavla öğrenci alan okullarda </a:t>
            </a:r>
            <a:r>
              <a:rPr lang="tr-TR" b="1" dirty="0"/>
              <a:t>merkezî sınav puanının eşitliği hâlinde </a:t>
            </a:r>
            <a:r>
              <a:rPr lang="tr-TR" dirty="0"/>
              <a:t>sırasıyla </a:t>
            </a:r>
            <a:r>
              <a:rPr lang="tr-TR" b="1" dirty="0" smtClean="0"/>
              <a:t>Okul Başarı </a:t>
            </a:r>
            <a:r>
              <a:rPr lang="tr-TR" b="1" dirty="0"/>
              <a:t>Puanına (OBP), 8’inci, 7’nci ve 6’ncı sınıflardaki Yılsonu Başarı Puanına (YBP), </a:t>
            </a:r>
            <a:r>
              <a:rPr lang="tr-TR" b="1" dirty="0" smtClean="0"/>
              <a:t>okula özürsüz </a:t>
            </a:r>
            <a:r>
              <a:rPr lang="tr-TR" b="1" dirty="0"/>
              <a:t>devamsızlık durumuna, tercih önceliğine ve öğrencinin yaşına</a:t>
            </a:r>
            <a:r>
              <a:rPr lang="tr-TR" dirty="0"/>
              <a:t> bakılarak </a:t>
            </a:r>
            <a:r>
              <a:rPr lang="tr-TR" dirty="0" smtClean="0"/>
              <a:t>yerleştirme yapılır.</a:t>
            </a:r>
          </a:p>
          <a:p>
            <a:r>
              <a:rPr lang="tr-TR" dirty="0"/>
              <a:t>Merkezî sınav ile birlikte yetenek sınavı ile öğrenci alan okulların belirlenen </a:t>
            </a:r>
            <a:r>
              <a:rPr lang="tr-TR" dirty="0" smtClean="0"/>
              <a:t>kontenjanlarına, </a:t>
            </a:r>
            <a:r>
              <a:rPr lang="tr-TR" b="1" dirty="0" smtClean="0"/>
              <a:t>belirlenen puan </a:t>
            </a:r>
            <a:r>
              <a:rPr lang="tr-TR" dirty="0"/>
              <a:t>üstünlüğüne göre yerleştirme yapılır.</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04899" y="3548002"/>
            <a:ext cx="10071099" cy="1684150"/>
          </a:xfrm>
        </p:spPr>
        <p:txBody>
          <a:bodyPr/>
          <a:lstStyle/>
          <a:p>
            <a:r>
              <a:rPr lang="tr-TR" dirty="0" smtClean="0"/>
              <a:t>TEŞEKKÜR EDERİM…</a:t>
            </a:r>
            <a:endParaRPr lang="tr-TR" dirty="0"/>
          </a:p>
        </p:txBody>
      </p:sp>
      <p:sp>
        <p:nvSpPr>
          <p:cNvPr id="3" name="Metin Yer Tutucusu 2"/>
          <p:cNvSpPr>
            <a:spLocks noGrp="1"/>
          </p:cNvSpPr>
          <p:nvPr>
            <p:ph type="body" idx="1"/>
          </p:nvPr>
        </p:nvSpPr>
        <p:spPr>
          <a:xfrm>
            <a:off x="1079847" y="3695177"/>
            <a:ext cx="10071099" cy="405815"/>
          </a:xfrm>
        </p:spPr>
        <p:txBody>
          <a:bodyPr>
            <a:normAutofit/>
          </a:bodyPr>
          <a:lstStyle/>
          <a:p>
            <a:r>
              <a:rPr lang="tr-TR" sz="1800" dirty="0" smtClean="0"/>
              <a:t>DİNLEDİĞİNİZ İÇİN…</a:t>
            </a:r>
            <a:endParaRPr lang="tr-TR" sz="1800" dirty="0"/>
          </a:p>
        </p:txBody>
      </p:sp>
    </p:spTree>
    <p:extLst>
      <p:ext uri="{BB962C8B-B14F-4D97-AF65-F5344CB8AC3E}">
        <p14:creationId xmlns:p14="http://schemas.microsoft.com/office/powerpoint/2010/main" val="315578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Ortaöğretim Kurumlarına Yerleştirme</a:t>
            </a:r>
          </a:p>
        </p:txBody>
      </p:sp>
      <p:sp>
        <p:nvSpPr>
          <p:cNvPr id="3" name="İçerik Yer Tutucusu 2"/>
          <p:cNvSpPr>
            <a:spLocks noGrp="1"/>
          </p:cNvSpPr>
          <p:nvPr>
            <p:ph idx="1"/>
          </p:nvPr>
        </p:nvSpPr>
        <p:spPr/>
        <p:txBody>
          <a:bodyPr>
            <a:normAutofit/>
          </a:bodyPr>
          <a:lstStyle/>
          <a:p>
            <a:r>
              <a:rPr lang="tr-TR" sz="2800" b="1" dirty="0">
                <a:effectLst>
                  <a:outerShdw blurRad="38100" dist="38100" dir="2700000" algn="tl">
                    <a:srgbClr val="000000">
                      <a:alpha val="43137"/>
                    </a:srgbClr>
                  </a:outerShdw>
                </a:effectLst>
              </a:rPr>
              <a:t>Yerel </a:t>
            </a:r>
            <a:r>
              <a:rPr lang="tr-TR" sz="2800" b="1" dirty="0" smtClean="0">
                <a:effectLst>
                  <a:outerShdw blurRad="38100" dist="38100" dir="2700000" algn="tl">
                    <a:srgbClr val="000000">
                      <a:alpha val="43137"/>
                    </a:srgbClr>
                  </a:outerShdw>
                </a:effectLst>
              </a:rPr>
              <a:t>Yerleştirme</a:t>
            </a:r>
          </a:p>
          <a:p>
            <a:r>
              <a:rPr lang="tr-TR" dirty="0"/>
              <a:t>Sınavsız öğrenci alan okullara yerleştirme işlemi, il ve ilçe millî </a:t>
            </a:r>
            <a:r>
              <a:rPr lang="tr-TR" dirty="0" smtClean="0"/>
              <a:t>eğitim müdürlüklerince </a:t>
            </a:r>
            <a:r>
              <a:rPr lang="tr-TR" dirty="0"/>
              <a:t>belirlenen ortaöğretim kayıt alanları içindeki sınavsız öğrenci alan </a:t>
            </a:r>
            <a:r>
              <a:rPr lang="tr-TR" dirty="0" smtClean="0"/>
              <a:t>ortaöğretim kurumlarına </a:t>
            </a:r>
            <a:r>
              <a:rPr lang="tr-TR" dirty="0"/>
              <a:t>belirlenen kontenjanlara göre yapılır</a:t>
            </a:r>
            <a:r>
              <a:rPr lang="tr-TR" dirty="0" smtClean="0"/>
              <a:t>.</a:t>
            </a:r>
          </a:p>
          <a:p>
            <a:r>
              <a:rPr lang="tr-TR" dirty="0"/>
              <a:t>Yerel yerleştirme işlemleri okulların türü, kontenjanı ve konumuna göre il/ilçe milli </a:t>
            </a:r>
            <a:r>
              <a:rPr lang="tr-TR" dirty="0" smtClean="0"/>
              <a:t>eğitim müdürlüklerince </a:t>
            </a:r>
            <a:r>
              <a:rPr lang="tr-TR" dirty="0"/>
              <a:t>oluşturulan ortaöğretim kayıt alanlarındaki okullara sırasıyla </a:t>
            </a:r>
            <a:r>
              <a:rPr lang="tr-TR" b="1" dirty="0" smtClean="0"/>
              <a:t>öğrencilerin ikamet </a:t>
            </a:r>
            <a:r>
              <a:rPr lang="tr-TR" b="1" dirty="0"/>
              <a:t>adresleri, okul başarı puanının üstünlüğü ve okula özürsüz devamsızlık yapılan </a:t>
            </a:r>
            <a:r>
              <a:rPr lang="tr-TR" b="1" dirty="0" smtClean="0"/>
              <a:t>gün sayısının </a:t>
            </a:r>
            <a:r>
              <a:rPr lang="tr-TR" b="1" dirty="0"/>
              <a:t>azlığı </a:t>
            </a:r>
            <a:r>
              <a:rPr lang="tr-TR" dirty="0"/>
              <a:t>kriterlerine göre yapılır. Değerlendirmede eşitlik olması durumunda </a:t>
            </a:r>
            <a:r>
              <a:rPr lang="tr-TR" dirty="0" smtClean="0"/>
              <a:t>sırasıyla; 8’inci</a:t>
            </a:r>
            <a:r>
              <a:rPr lang="tr-TR" dirty="0"/>
              <a:t>, 7’nci ve 6’ncı sınıflardaki yılsonu başarı puanı üstünlüğüne bakılarak </a:t>
            </a:r>
            <a:r>
              <a:rPr lang="tr-TR" dirty="0" smtClean="0"/>
              <a:t>yerleştirme yapılır</a:t>
            </a:r>
            <a:r>
              <a:rPr lang="tr-TR" dirty="0"/>
              <a:t>.</a:t>
            </a:r>
          </a:p>
        </p:txBody>
      </p:sp>
    </p:spTree>
    <p:extLst>
      <p:ext uri="{BB962C8B-B14F-4D97-AF65-F5344CB8AC3E}">
        <p14:creationId xmlns:p14="http://schemas.microsoft.com/office/powerpoint/2010/main" val="187578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Ortaöğretim Kurumlarına Yerleştirme</a:t>
            </a:r>
          </a:p>
        </p:txBody>
      </p:sp>
      <p:sp>
        <p:nvSpPr>
          <p:cNvPr id="3" name="İçerik Yer Tutucusu 2"/>
          <p:cNvSpPr>
            <a:spLocks noGrp="1"/>
          </p:cNvSpPr>
          <p:nvPr>
            <p:ph idx="1"/>
          </p:nvPr>
        </p:nvSpPr>
        <p:spPr/>
        <p:txBody>
          <a:bodyPr/>
          <a:lstStyle/>
          <a:p>
            <a:r>
              <a:rPr lang="tr-TR" sz="2800" b="1" dirty="0" smtClean="0">
                <a:effectLst>
                  <a:outerShdw blurRad="38100" dist="38100" dir="2700000" algn="tl">
                    <a:srgbClr val="000000">
                      <a:alpha val="43137"/>
                    </a:srgbClr>
                  </a:outerShdw>
                </a:effectLst>
              </a:rPr>
              <a:t>Özel Ortaöğretim Okullarına Yerleştirme</a:t>
            </a:r>
          </a:p>
          <a:p>
            <a:r>
              <a:rPr lang="tr-TR" dirty="0" smtClean="0"/>
              <a:t>Özel </a:t>
            </a:r>
            <a:r>
              <a:rPr lang="tr-TR" dirty="0"/>
              <a:t>ortaöğretim okullarına geçişler, 20/3/2012 tarihli ve 28239 sayılı Resmî </a:t>
            </a:r>
            <a:r>
              <a:rPr lang="tr-TR" dirty="0" err="1" smtClean="0"/>
              <a:t>Gazete’de</a:t>
            </a:r>
            <a:r>
              <a:rPr lang="tr-TR" dirty="0"/>
              <a:t> </a:t>
            </a:r>
            <a:r>
              <a:rPr lang="tr-TR" dirty="0" smtClean="0"/>
              <a:t>yayımlanan </a:t>
            </a:r>
            <a:r>
              <a:rPr lang="tr-TR" dirty="0"/>
              <a:t>Millî Eğitim Bakanlığı Özel Öğretim Kurumları Yönetmeliğinin ilgili </a:t>
            </a:r>
            <a:r>
              <a:rPr lang="tr-TR" dirty="0" smtClean="0"/>
              <a:t>hükümleri doğrultusunda </a:t>
            </a:r>
            <a:r>
              <a:rPr lang="tr-TR" dirty="0"/>
              <a:t>yapılır</a:t>
            </a:r>
            <a:r>
              <a:rPr lang="tr-TR" dirty="0" smtClean="0"/>
              <a:t>.</a:t>
            </a:r>
          </a:p>
          <a:p>
            <a:r>
              <a:rPr lang="tr-TR" dirty="0"/>
              <a:t>Ortaöğretim okullarına öncelikle aynı kurucunun ortaokulundan mezun olanlar, başvuru öncelik sırası veya ortaöğretime yerleştirmeye esas puanlarına göre </a:t>
            </a:r>
            <a:r>
              <a:rPr lang="tr-TR" dirty="0" smtClean="0"/>
              <a:t>yerleştirilir.</a:t>
            </a:r>
          </a:p>
          <a:p>
            <a:r>
              <a:rPr lang="tr-TR" dirty="0" smtClean="0"/>
              <a:t>Dengi </a:t>
            </a:r>
            <a:r>
              <a:rPr lang="tr-TR" dirty="0"/>
              <a:t>resmî okulların tabi oldukları yönetmelik hükümlerinden farklı uygulama yapmak isteyen okullar, Bakanlık tarafından onaylı kurum yönetmeliklerine göre </a:t>
            </a:r>
            <a:r>
              <a:rPr lang="tr-TR" dirty="0" smtClean="0"/>
              <a:t>kayıt işlemlerini </a:t>
            </a:r>
            <a:r>
              <a:rPr lang="tr-TR" dirty="0"/>
              <a:t>gerçekleştirirler</a:t>
            </a:r>
            <a:r>
              <a:rPr lang="tr-TR" dirty="0" smtClean="0"/>
              <a:t>.</a:t>
            </a:r>
          </a:p>
          <a:p>
            <a:r>
              <a:rPr lang="tr-TR" dirty="0"/>
              <a:t>Kayıtlarda okulların kayıt ve kabul şartları ayrıca aranır. </a:t>
            </a:r>
          </a:p>
        </p:txBody>
      </p:sp>
    </p:spTree>
    <p:extLst>
      <p:ext uri="{BB962C8B-B14F-4D97-AF65-F5344CB8AC3E}">
        <p14:creationId xmlns:p14="http://schemas.microsoft.com/office/powerpoint/2010/main" val="276553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5468" y="4662694"/>
            <a:ext cx="11649205" cy="1424955"/>
          </a:xfrm>
        </p:spPr>
        <p:txBody>
          <a:bodyPr>
            <a:normAutofit fontScale="90000"/>
          </a:bodyPr>
          <a:lstStyle/>
          <a:p>
            <a:pPr algn="just"/>
            <a:r>
              <a:rPr lang="tr-TR" dirty="0"/>
              <a:t/>
            </a:r>
            <a:br>
              <a:rPr lang="tr-TR" dirty="0"/>
            </a:br>
            <a:r>
              <a:rPr lang="tr-TR" dirty="0" smtClean="0"/>
              <a:t>* Ortaokulların </a:t>
            </a:r>
            <a:r>
              <a:rPr lang="tr-TR" dirty="0"/>
              <a:t>ve İmam Hatip Ortaokullarının 8’inci sınıfında öğrenim gören öğrencilerin 2019 Merkezî Sınav takviminde belirtilen tarihlerde başvuru yapmasından </a:t>
            </a:r>
            <a:r>
              <a:rPr lang="tr-TR" b="1" dirty="0">
                <a:effectLst>
                  <a:outerShdw blurRad="38100" dist="38100" dir="2700000" algn="tl">
                    <a:srgbClr val="000000">
                      <a:alpha val="43137"/>
                    </a:srgbClr>
                  </a:outerShdw>
                </a:effectLst>
              </a:rPr>
              <a:t>öğrenci velisi,</a:t>
            </a:r>
            <a:r>
              <a:rPr lang="tr-TR" dirty="0"/>
              <a:t> bilgilendirmeden </a:t>
            </a:r>
            <a:r>
              <a:rPr lang="tr-TR" b="1" dirty="0">
                <a:effectLst>
                  <a:outerShdw blurRad="38100" dist="38100" dir="2700000" algn="tl">
                    <a:srgbClr val="000000">
                      <a:alpha val="43137"/>
                    </a:srgbClr>
                  </a:outerShdw>
                </a:effectLst>
              </a:rPr>
              <a:t>okul müdürlüğü</a:t>
            </a:r>
            <a:r>
              <a:rPr lang="tr-TR" dirty="0"/>
              <a:t> sorumludur. </a:t>
            </a:r>
          </a:p>
        </p:txBody>
      </p:sp>
      <p:pic>
        <p:nvPicPr>
          <p:cNvPr id="1026" name="Picture 2" descr="C:\Users\Dell\Deskto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2" y="601249"/>
            <a:ext cx="12000098" cy="406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4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 Başvuru İşlemleri</a:t>
            </a:r>
            <a:endParaRPr lang="tr-TR" dirty="0"/>
          </a:p>
        </p:txBody>
      </p:sp>
      <p:sp>
        <p:nvSpPr>
          <p:cNvPr id="3" name="İçerik Yer Tutucusu 2"/>
          <p:cNvSpPr>
            <a:spLocks noGrp="1"/>
          </p:cNvSpPr>
          <p:nvPr>
            <p:ph idx="1"/>
          </p:nvPr>
        </p:nvSpPr>
        <p:spPr>
          <a:xfrm>
            <a:off x="1104900" y="1453019"/>
            <a:ext cx="9982200" cy="5060515"/>
          </a:xfrm>
        </p:spPr>
        <p:txBody>
          <a:bodyPr>
            <a:normAutofit fontScale="92500" lnSpcReduction="10000"/>
          </a:bodyPr>
          <a:lstStyle/>
          <a:p>
            <a:r>
              <a:rPr lang="tr-TR" dirty="0"/>
              <a:t>Merkezî Sınav başvuruları isteğe bağlı olup sınava katılmak isteyenler, başvurularını </a:t>
            </a:r>
            <a:r>
              <a:rPr lang="tr-TR" dirty="0" smtClean="0"/>
              <a:t>   </a:t>
            </a:r>
            <a:r>
              <a:rPr lang="tr-TR" b="1" dirty="0" smtClean="0"/>
              <a:t>3-14 </a:t>
            </a:r>
            <a:r>
              <a:rPr lang="tr-TR" b="1" dirty="0"/>
              <a:t>Nisan 2019</a:t>
            </a:r>
            <a:r>
              <a:rPr lang="tr-TR" dirty="0"/>
              <a:t> tarihleri arasında elektronik ortam üzerinden öğrenim gördükleri okullara yapacaktır. </a:t>
            </a:r>
            <a:endParaRPr lang="tr-TR" dirty="0" smtClean="0"/>
          </a:p>
          <a:p>
            <a:r>
              <a:rPr lang="tr-TR" dirty="0" smtClean="0"/>
              <a:t>Merkezî </a:t>
            </a:r>
            <a:r>
              <a:rPr lang="tr-TR" dirty="0"/>
              <a:t>Sınav başvurusunda bulunacak öğrenciler, başvuru yapmadan önce elektronik ortamdaki bilgilerinin güncel olup olmadığını kayıtlı oldukları okul müdürlüklerinden kontrol ettireceklerdir. Öğrenci bilgilerinin güncelliğinden okul müdürlüğü sorumlu olacaktır</a:t>
            </a:r>
            <a:r>
              <a:rPr lang="tr-TR" dirty="0" smtClean="0"/>
              <a:t>.</a:t>
            </a:r>
          </a:p>
          <a:p>
            <a:r>
              <a:rPr lang="tr-TR" dirty="0"/>
              <a:t>Öğrenciye ait sınav giriş belgesinde yer alacak fotoğrafı </a:t>
            </a:r>
            <a:r>
              <a:rPr lang="tr-TR" dirty="0" smtClean="0"/>
              <a:t>güncellenmelidir</a:t>
            </a:r>
          </a:p>
          <a:p>
            <a:r>
              <a:rPr lang="tr-TR" dirty="0" smtClean="0"/>
              <a:t>Öğrenciler velileriyle birlikte elektronik ortamda (</a:t>
            </a:r>
            <a:r>
              <a:rPr lang="tr-TR" dirty="0" err="1" smtClean="0"/>
              <a:t>eokul</a:t>
            </a:r>
            <a:r>
              <a:rPr lang="tr-TR" dirty="0" smtClean="0"/>
              <a:t> sistemi üzerinden) başvurularını gerçekleştirecektir</a:t>
            </a:r>
          </a:p>
          <a:p>
            <a:r>
              <a:rPr lang="tr-TR" dirty="0" smtClean="0"/>
              <a:t>Öğrencinin başvurusu okul müdürlüğü tarafından elektronik ortamda onaylanacak, başvurunun iki adet çıktısı alınacak, başvuru formları veli tarafından incelenecek ve imzalanacak, okul müdürlüğü tarafından mühürlenerek 1 (bir) nüsha veliye verilecek, 1 (bir) nüsha ise okul tarafından saklanacaktır.</a:t>
            </a:r>
            <a:endParaRPr lang="tr-TR" dirty="0"/>
          </a:p>
          <a:p>
            <a:r>
              <a:rPr lang="tr-TR" dirty="0"/>
              <a:t>Açık Öğretim Ortaokulu öğrencilerinin başvuru işlemleri Açık Öğretim Ortaokulu Müdürlüğü tarafından takip </a:t>
            </a:r>
            <a:r>
              <a:rPr lang="tr-TR" dirty="0" smtClean="0"/>
              <a:t>edilecektir.</a:t>
            </a:r>
            <a:endParaRPr lang="tr-TR" dirty="0"/>
          </a:p>
          <a:p>
            <a:endParaRPr lang="tr-TR" dirty="0"/>
          </a:p>
        </p:txBody>
      </p:sp>
    </p:spTree>
    <p:extLst>
      <p:ext uri="{BB962C8B-B14F-4D97-AF65-F5344CB8AC3E}">
        <p14:creationId xmlns:p14="http://schemas.microsoft.com/office/powerpoint/2010/main" val="31115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951" y="0"/>
            <a:ext cx="7716033" cy="6739003"/>
          </a:xfrm>
        </p:spPr>
      </p:pic>
    </p:spTree>
    <p:extLst>
      <p:ext uri="{BB962C8B-B14F-4D97-AF65-F5344CB8AC3E}">
        <p14:creationId xmlns:p14="http://schemas.microsoft.com/office/powerpoint/2010/main" val="2581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685" y="62629"/>
            <a:ext cx="6375748" cy="6624449"/>
          </a:xfrm>
        </p:spPr>
      </p:pic>
    </p:spTree>
    <p:extLst>
      <p:ext uri="{BB962C8B-B14F-4D97-AF65-F5344CB8AC3E}">
        <p14:creationId xmlns:p14="http://schemas.microsoft.com/office/powerpoint/2010/main" val="163359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Sınav Giriş Belgesi</a:t>
            </a:r>
            <a:endParaRPr lang="tr-TR" dirty="0"/>
          </a:p>
        </p:txBody>
      </p:sp>
      <p:sp>
        <p:nvSpPr>
          <p:cNvPr id="3" name="İçerik Yer Tutucusu 2"/>
          <p:cNvSpPr>
            <a:spLocks noGrp="1"/>
          </p:cNvSpPr>
          <p:nvPr>
            <p:ph idx="1"/>
          </p:nvPr>
        </p:nvSpPr>
        <p:spPr/>
        <p:txBody>
          <a:bodyPr/>
          <a:lstStyle/>
          <a:p>
            <a:r>
              <a:rPr lang="tr-TR" dirty="0"/>
              <a:t>Fotoğraflı sınav giriş belgesi </a:t>
            </a:r>
            <a:r>
              <a:rPr lang="tr-TR" b="1" dirty="0"/>
              <a:t>22 Mayıs 2019 </a:t>
            </a:r>
            <a:r>
              <a:rPr lang="tr-TR" b="1" dirty="0" smtClean="0"/>
              <a:t> </a:t>
            </a:r>
            <a:r>
              <a:rPr lang="tr-TR" dirty="0" smtClean="0"/>
              <a:t>tarihinden </a:t>
            </a:r>
            <a:r>
              <a:rPr lang="tr-TR" dirty="0"/>
              <a:t>itibaren elektronik ortamda okul müdürlükleri tarafından alınacak, mühürlenerek onaylandıktan sonra öğrenciye teslim </a:t>
            </a:r>
            <a:r>
              <a:rPr lang="tr-TR" dirty="0" smtClean="0"/>
              <a:t>edeceklerdir</a:t>
            </a:r>
            <a:endParaRPr lang="tr-TR" dirty="0"/>
          </a:p>
          <a:p>
            <a:r>
              <a:rPr lang="tr-TR" dirty="0"/>
              <a:t>Sınav giriş belgesinde öğrencinin kimlik bilgileri ile sınava gireceği sınav merkezi, bina, salon ve sıra bilgileri yer alacaktır. Öğrenci, sınav giriş belgesinde yer alan sınav bölgesinde, binada, salonda ve sırada sınava </a:t>
            </a:r>
            <a:r>
              <a:rPr lang="tr-TR" dirty="0" smtClean="0"/>
              <a:t>girecektir</a:t>
            </a:r>
            <a:endParaRPr lang="tr-TR" dirty="0"/>
          </a:p>
          <a:p>
            <a:r>
              <a:rPr lang="tr-TR" dirty="0"/>
              <a:t>Fotoğraflı sınav giriş belgesini kaybeden öğrenciler, belgenin yenisini öğrenim gördüğü okul </a:t>
            </a:r>
            <a:r>
              <a:rPr lang="tr-TR" dirty="0" smtClean="0"/>
              <a:t>müdürlüklerinden tekrar </a:t>
            </a:r>
            <a:r>
              <a:rPr lang="tr-TR" dirty="0"/>
              <a:t>alabilecektir</a:t>
            </a:r>
            <a:r>
              <a:rPr lang="tr-TR" dirty="0" smtClean="0"/>
              <a:t>.</a:t>
            </a:r>
            <a:endParaRPr lang="tr-TR" dirty="0"/>
          </a:p>
          <a:p>
            <a:r>
              <a:rPr lang="tr-TR" dirty="0"/>
              <a:t>Özel eğitim ihtiyacı olan öğrencilerin sınav giriş belgesinde, kimlik bilgilerinin yanında sınavda alacağı özel hizmet durumu yer alacaktır</a:t>
            </a:r>
            <a:r>
              <a:rPr lang="tr-TR" dirty="0" smtClean="0"/>
              <a:t>.</a:t>
            </a:r>
            <a:endParaRPr lang="tr-TR" dirty="0"/>
          </a:p>
        </p:txBody>
      </p:sp>
    </p:spTree>
    <p:extLst>
      <p:ext uri="{BB962C8B-B14F-4D97-AF65-F5344CB8AC3E}">
        <p14:creationId xmlns:p14="http://schemas.microsoft.com/office/powerpoint/2010/main" val="18989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taöğretime Geçiş Sistemi">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68_TF03431380_TF03431380" id="{0CEF572D-6A4A-4B8A-AE1C-09155D79EDE0}" vid="{189BBCC8-8B1F-43D3-849D-74E8DD5C53A8}"/>
    </a:ext>
  </a:extLst>
</a:theme>
</file>

<file path=ppt/theme/theme2.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Ortaöğretime Geçiş Sistemi</Template>
  <TotalTime>0</TotalTime>
  <Words>959</Words>
  <Application>Microsoft Office PowerPoint</Application>
  <PresentationFormat>Özel</PresentationFormat>
  <Paragraphs>52</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Ortaöğretime Geçiş Sistemi</vt:lpstr>
      <vt:lpstr>Ortaöğretİme Geçİş Sİstemİ</vt:lpstr>
      <vt:lpstr>Ortaöğretim Kurumlarına Yerleştirme</vt:lpstr>
      <vt:lpstr>Ortaöğretim Kurumlarına Yerleştirme</vt:lpstr>
      <vt:lpstr>Ortaöğretim Kurumlarına Yerleştirme</vt:lpstr>
      <vt:lpstr> * Ortaokulların ve İmam Hatip Ortaokullarının 8’inci sınıfında öğrenim gören öğrencilerin 2019 Merkezî Sınav takviminde belirtilen tarihlerde başvuru yapmasından öğrenci velisi, bilgilendirmeden okul müdürlüğü sorumludur. </vt:lpstr>
      <vt:lpstr>Sınav Başvuru İşlemleri</vt:lpstr>
      <vt:lpstr>PowerPoint Sunusu</vt:lpstr>
      <vt:lpstr>PowerPoint Sunusu</vt:lpstr>
      <vt:lpstr>Sınav Giriş Belgesi</vt:lpstr>
      <vt:lpstr>Sınav Uygulanması</vt:lpstr>
      <vt:lpstr>Sınav Uygulanması</vt:lpstr>
      <vt:lpstr>Sınavın Kapsamı</vt:lpstr>
      <vt:lpstr>Sınavın Değerlendirilmesi</vt:lpstr>
      <vt:lpstr>Sınav Sonuçlarının Bildirilmesi</vt:lpstr>
      <vt:lpstr>PowerPoint Sunusu</vt:lpstr>
      <vt:lpstr>PowerPoint Sunusu</vt:lpstr>
      <vt:lpstr>PowerPoint Sunusu</vt:lpstr>
      <vt:lpstr>PowerPoint Sunusu</vt:lpstr>
      <vt:lpstr>PowerPoint Sunusu</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2019-04-04T04:51:48Z</dcterms:created>
  <dcterms:modified xsi:type="dcterms:W3CDTF">2019-04-08T08:27:49Z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