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0" r:id="rId18"/>
    <p:sldId id="272" r:id="rId19"/>
    <p:sldId id="277" r:id="rId20"/>
    <p:sldId id="278" r:id="rId21"/>
    <p:sldId id="279" r:id="rId22"/>
    <p:sldId id="280" r:id="rId23"/>
    <p:sldId id="285" r:id="rId24"/>
    <p:sldId id="281" r:id="rId25"/>
    <p:sldId id="282" r:id="rId26"/>
    <p:sldId id="283" r:id="rId27"/>
    <p:sldId id="287" r:id="rId28"/>
    <p:sldId id="286" r:id="rId29"/>
    <p:sldId id="288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17.10.2018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PSİKOSOSYAL KORUMA, ÖNLEME VE KRİZE MÜDAHALE ÇALIŞMALARI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216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sz="2400" dirty="0" smtClean="0"/>
          </a:p>
          <a:p>
            <a:r>
              <a:rPr lang="fi-FI" sz="2400" dirty="0" smtClean="0"/>
              <a:t>Konuşurken </a:t>
            </a:r>
            <a:r>
              <a:rPr lang="fi-FI" sz="2400" dirty="0"/>
              <a:t>sakin ve anlayışlı olun. </a:t>
            </a:r>
          </a:p>
          <a:p>
            <a:r>
              <a:rPr lang="tr-TR" sz="2400" dirty="0"/>
              <a:t>Aynı şeyi defalarca anlatacak kadar sabırlı olun. </a:t>
            </a:r>
          </a:p>
          <a:p>
            <a:r>
              <a:rPr lang="tr-TR" sz="2400" dirty="0"/>
              <a:t>İyi bir dinleyici olun. </a:t>
            </a:r>
          </a:p>
          <a:p>
            <a:r>
              <a:rPr lang="tr-TR" sz="2400" dirty="0"/>
              <a:t>Çocuğun duygularını ifade etmesini destekleyin, </a:t>
            </a:r>
          </a:p>
          <a:p>
            <a:r>
              <a:rPr lang="tr-TR" sz="2400" dirty="0"/>
              <a:t>Yargılamayın - yorumlamayın, öğüt vermeyin </a:t>
            </a:r>
          </a:p>
          <a:p>
            <a:r>
              <a:rPr lang="tr-TR" sz="2400" dirty="0"/>
              <a:t>Emir cümleleri kurmayın. </a:t>
            </a:r>
          </a:p>
          <a:p>
            <a:r>
              <a:rPr lang="tr-TR" sz="2400" dirty="0"/>
              <a:t>Esnek olun, çatışmaya girmeyin. </a:t>
            </a:r>
          </a:p>
          <a:p>
            <a:r>
              <a:rPr lang="tr-TR" sz="2400" dirty="0"/>
              <a:t>Asla tutamayacağınız sözleri vermeyin.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KRİZDEN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ETKİLENEN ÇOCUKLARLA ÇALIŞMADA GENEL DAVRANIŞ İLKELERİ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83629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57200"/>
            <a:ext cx="4186808" cy="5714999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Doğruyu </a:t>
            </a:r>
            <a:r>
              <a:rPr lang="tr-TR" sz="2400" dirty="0"/>
              <a:t>söyleyin. </a:t>
            </a:r>
          </a:p>
          <a:p>
            <a:r>
              <a:rPr lang="tr-TR" sz="2400" dirty="0"/>
              <a:t>Kaçamak veya yalan cevaplar vermeyin. </a:t>
            </a:r>
          </a:p>
          <a:p>
            <a:r>
              <a:rPr lang="tr-TR" sz="2400" dirty="0"/>
              <a:t>Yapmacık olmayın. </a:t>
            </a:r>
          </a:p>
          <a:p>
            <a:r>
              <a:rPr lang="tr-TR" sz="2400" dirty="0"/>
              <a:t>Acıma duygunuzu ( eğer varsa ) çocuğa yansıtmayın. </a:t>
            </a:r>
          </a:p>
          <a:p>
            <a:r>
              <a:rPr lang="tr-TR" sz="2400" dirty="0"/>
              <a:t>Göz kontağı kurun. </a:t>
            </a:r>
          </a:p>
          <a:p>
            <a:r>
              <a:rPr lang="tr-TR" sz="2400" dirty="0"/>
              <a:t>Destek, güven veren mesajlar kullanın. ( Dokunmak, elini tutmak gibi.) </a:t>
            </a:r>
          </a:p>
          <a:p>
            <a:r>
              <a:rPr lang="tr-TR" sz="2400" dirty="0"/>
              <a:t>Bazı çocukların daha fazla zamana ihtiyacı olabilir, sabırlı olun. </a:t>
            </a:r>
          </a:p>
          <a:p>
            <a:r>
              <a:rPr lang="tr-TR" sz="2400" dirty="0"/>
              <a:t>Zorlandığınız veya sizi aşan bir durum olduğunda destek alın veya çocuğu bir uzmana yönlendirin.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KRİZDEN ETKİLENEN ÇOCUKLARLA ÇALIŞMADA GENEL DAVRANIŞ İLKELERİ </a:t>
            </a:r>
          </a:p>
        </p:txBody>
      </p:sp>
    </p:spTree>
    <p:extLst>
      <p:ext uri="{BB962C8B-B14F-4D97-AF65-F5344CB8AC3E}">
        <p14:creationId xmlns:p14="http://schemas.microsoft.com/office/powerpoint/2010/main" val="121445283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57200"/>
            <a:ext cx="3754760" cy="5714999"/>
          </a:xfrm>
        </p:spPr>
        <p:txBody>
          <a:bodyPr/>
          <a:lstStyle/>
          <a:p>
            <a:endParaRPr lang="tr-TR" dirty="0" smtClean="0"/>
          </a:p>
          <a:p>
            <a:r>
              <a:rPr lang="tr-TR" sz="2400" dirty="0" smtClean="0"/>
              <a:t>Şimdi </a:t>
            </a:r>
            <a:r>
              <a:rPr lang="tr-TR" sz="2400" dirty="0"/>
              <a:t>güvendesiniz. </a:t>
            </a:r>
            <a:r>
              <a:rPr lang="tr-TR" sz="2400" dirty="0" smtClean="0"/>
              <a:t>(gerçekten </a:t>
            </a:r>
            <a:r>
              <a:rPr lang="tr-TR" sz="2400" dirty="0"/>
              <a:t>öyle ise ) </a:t>
            </a:r>
          </a:p>
          <a:p>
            <a:r>
              <a:rPr lang="tr-TR" sz="2400" dirty="0"/>
              <a:t>Senin suçun / sizin suçunuz </a:t>
            </a:r>
            <a:r>
              <a:rPr lang="tr-TR" sz="2400" dirty="0" smtClean="0"/>
              <a:t>değildi </a:t>
            </a:r>
            <a:r>
              <a:rPr lang="tr-TR" sz="2400" dirty="0"/>
              <a:t>(gerçekten </a:t>
            </a:r>
            <a:r>
              <a:rPr lang="tr-TR" sz="2400" dirty="0" smtClean="0"/>
              <a:t>eminseniz) </a:t>
            </a:r>
            <a:endParaRPr lang="tr-TR" sz="2400" dirty="0"/>
          </a:p>
          <a:p>
            <a:r>
              <a:rPr lang="tr-TR" sz="2400" dirty="0"/>
              <a:t>Bunlar normal tepkiler. </a:t>
            </a:r>
          </a:p>
          <a:p>
            <a:r>
              <a:rPr lang="tr-TR" sz="2400" dirty="0"/>
              <a:t>Benimle konuştuğun için memnunum.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079576" cy="571500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TRAVMA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YAŞAYAN ÇOCUKLARA SÖYLENEBİLECEK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CÜMLELER 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567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57200"/>
            <a:ext cx="3719264" cy="5714999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Hiçbir </a:t>
            </a:r>
            <a:r>
              <a:rPr lang="tr-TR" sz="2400" dirty="0"/>
              <a:t>şey eskisi gibi olmayacak. Fakat şimdikinden daha iyi olacak ve sen iyileşeceksin. </a:t>
            </a:r>
          </a:p>
          <a:p>
            <a:r>
              <a:rPr lang="tr-TR" sz="2400" dirty="0"/>
              <a:t>Böyle olduğu için üzgünüm. ( </a:t>
            </a:r>
            <a:r>
              <a:rPr lang="tr-TR" sz="2400" dirty="0" smtClean="0"/>
              <a:t>Ne </a:t>
            </a:r>
            <a:r>
              <a:rPr lang="tr-TR" sz="2400" dirty="0"/>
              <a:t>olduğunu söyleyin ) </a:t>
            </a:r>
            <a:r>
              <a:rPr lang="tr-TR" sz="2400" dirty="0" err="1"/>
              <a:t>örn</a:t>
            </a:r>
            <a:r>
              <a:rPr lang="tr-TR" sz="2400" dirty="0"/>
              <a:t>; annenin ölümü için üzgünüm, yaşananlar için üzgünüm...vb. </a:t>
            </a:r>
          </a:p>
          <a:p>
            <a:r>
              <a:rPr lang="tr-TR" sz="2400" dirty="0"/>
              <a:t>Bunları yaşamak zor.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079576" cy="571500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TRAVMA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YAŞAYAN ÇOCUKLARA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SÖYLENEBİLECEK CÜMLELER 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53346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57200"/>
            <a:ext cx="3719264" cy="5714999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4 </a:t>
            </a:r>
            <a:r>
              <a:rPr lang="tr-TR" sz="2400" dirty="0"/>
              <a:t>Hafta: </a:t>
            </a:r>
            <a:endParaRPr lang="tr-TR" sz="2400" dirty="0" smtClean="0"/>
          </a:p>
          <a:p>
            <a:pPr lvl="1"/>
            <a:r>
              <a:rPr lang="tr-TR" sz="2400" dirty="0" smtClean="0"/>
              <a:t>Acil </a:t>
            </a:r>
            <a:r>
              <a:rPr lang="tr-TR" sz="2400" dirty="0"/>
              <a:t>durum safhasıdır. Fiziksel ihtiyaçların karşılanması ve konuşma, paylaşma evresidir. </a:t>
            </a:r>
            <a:endParaRPr lang="tr-TR" sz="2400" dirty="0" smtClean="0"/>
          </a:p>
          <a:p>
            <a:r>
              <a:rPr lang="tr-TR" sz="2400" dirty="0" smtClean="0"/>
              <a:t>6 Hafta:</a:t>
            </a:r>
          </a:p>
          <a:p>
            <a:pPr lvl="1"/>
            <a:r>
              <a:rPr lang="tr-TR" sz="2400" dirty="0" smtClean="0"/>
              <a:t>Konuşmaktan </a:t>
            </a:r>
            <a:r>
              <a:rPr lang="tr-TR" sz="2400" dirty="0"/>
              <a:t>yorulurlar. Konuşturmak için yaratıcı olmalıyız. Hem yardım edende hem de yardım alanda kızgınlıkların olduğu dönemdir. Aile içi kopmalar, boşanmalar başlayabilir. Bu dönem direnç dönemidir.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SONRASI EVRELER </a:t>
            </a:r>
          </a:p>
        </p:txBody>
      </p:sp>
    </p:spTree>
    <p:extLst>
      <p:ext uri="{BB962C8B-B14F-4D97-AF65-F5344CB8AC3E}">
        <p14:creationId xmlns:p14="http://schemas.microsoft.com/office/powerpoint/2010/main" val="158817398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6-8 </a:t>
            </a:r>
            <a:r>
              <a:rPr lang="tr-TR" sz="2400" dirty="0"/>
              <a:t>Hafta: </a:t>
            </a:r>
            <a:endParaRPr lang="tr-TR" sz="2400" dirty="0" smtClean="0"/>
          </a:p>
          <a:p>
            <a:pPr lvl="1"/>
            <a:r>
              <a:rPr lang="tr-TR" sz="2400" dirty="0" smtClean="0"/>
              <a:t>Sessizlik </a:t>
            </a:r>
            <a:r>
              <a:rPr lang="tr-TR" sz="2400" dirty="0"/>
              <a:t>dönemidir, konuşmayı reddederler. Hiçbir şey yapmak istemezler. </a:t>
            </a:r>
            <a:endParaRPr lang="tr-TR" sz="2400" dirty="0" smtClean="0"/>
          </a:p>
          <a:p>
            <a:r>
              <a:rPr lang="tr-TR" sz="2400" dirty="0" smtClean="0"/>
              <a:t>8-12 Hafta:</a:t>
            </a:r>
          </a:p>
          <a:p>
            <a:pPr lvl="1"/>
            <a:r>
              <a:rPr lang="tr-TR" sz="2400" dirty="0" smtClean="0"/>
              <a:t>Uyum sağlayabilirler.</a:t>
            </a:r>
          </a:p>
          <a:p>
            <a:r>
              <a:rPr lang="tr-TR" sz="2400" dirty="0" smtClean="0"/>
              <a:t>3-6 Ay:</a:t>
            </a:r>
          </a:p>
          <a:p>
            <a:pPr lvl="1"/>
            <a:r>
              <a:rPr lang="tr-TR" sz="2400" dirty="0" smtClean="0"/>
              <a:t>Olaylara </a:t>
            </a:r>
            <a:r>
              <a:rPr lang="tr-TR" sz="2400" dirty="0"/>
              <a:t>göre tekrar önceki safhalara </a:t>
            </a:r>
            <a:r>
              <a:rPr lang="tr-TR" sz="2400" dirty="0" smtClean="0"/>
              <a:t>dönebilirler.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SONRASI EVRELER </a:t>
            </a:r>
          </a:p>
        </p:txBody>
      </p:sp>
    </p:spTree>
    <p:extLst>
      <p:ext uri="{BB962C8B-B14F-4D97-AF65-F5344CB8AC3E}">
        <p14:creationId xmlns:p14="http://schemas.microsoft.com/office/powerpoint/2010/main" val="23511149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1 Yıl:</a:t>
            </a:r>
          </a:p>
          <a:p>
            <a:pPr lvl="1"/>
            <a:r>
              <a:rPr lang="tr-TR" sz="2400" dirty="0" smtClean="0"/>
              <a:t>Uyum </a:t>
            </a:r>
            <a:r>
              <a:rPr lang="tr-TR" sz="2400" dirty="0"/>
              <a:t>sağlama </a:t>
            </a:r>
            <a:r>
              <a:rPr lang="tr-TR" sz="2400" dirty="0" smtClean="0"/>
              <a:t>dönemidir.</a:t>
            </a:r>
          </a:p>
          <a:p>
            <a:r>
              <a:rPr lang="tr-TR" sz="2400" dirty="0" smtClean="0"/>
              <a:t>2-15 Yıl:</a:t>
            </a:r>
          </a:p>
          <a:p>
            <a:pPr lvl="1"/>
            <a:r>
              <a:rPr lang="tr-TR" sz="2400" dirty="0" smtClean="0"/>
              <a:t>Uzun </a:t>
            </a:r>
            <a:r>
              <a:rPr lang="tr-TR" sz="2400" dirty="0"/>
              <a:t>süreli hatırlatıcılar vardır. Anma, ne öğrendik</a:t>
            </a:r>
            <a:r>
              <a:rPr lang="tr-TR" sz="2400" dirty="0" smtClean="0"/>
              <a:t>? </a:t>
            </a:r>
            <a:r>
              <a:rPr lang="tr-TR" sz="2400" dirty="0"/>
              <a:t>kendimizi nasıl geliştirebiliriz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15 </a:t>
            </a:r>
            <a:r>
              <a:rPr lang="tr-TR" sz="2400" dirty="0"/>
              <a:t>yıldan kuşaklar ölene kadar anma sürer, daha sonra efsaneleşir.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SONRASI EVRELER </a:t>
            </a:r>
          </a:p>
        </p:txBody>
      </p:sp>
    </p:spTree>
    <p:extLst>
      <p:ext uri="{BB962C8B-B14F-4D97-AF65-F5344CB8AC3E}">
        <p14:creationId xmlns:p14="http://schemas.microsoft.com/office/powerpoint/2010/main" val="215206074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400" dirty="0" smtClean="0"/>
          </a:p>
          <a:p>
            <a:r>
              <a:rPr lang="tr-TR" sz="2400" dirty="0" smtClean="0"/>
              <a:t>Okulun </a:t>
            </a:r>
            <a:r>
              <a:rPr lang="tr-TR" sz="2400" dirty="0"/>
              <a:t>normal işleyişi bozulur veya duraksar. </a:t>
            </a:r>
          </a:p>
          <a:p>
            <a:r>
              <a:rPr lang="tr-TR" sz="2400" dirty="0"/>
              <a:t>Krizin şiddetine göre kolu - kanadı kırılmış hisseden öğretmen ve öğrenciler kendilerinde etkinliklere devam etme gücü bulamazlar. </a:t>
            </a:r>
          </a:p>
          <a:p>
            <a:r>
              <a:rPr lang="tr-TR" sz="2400" dirty="0"/>
              <a:t>Kriz tepkileri herkes tarafından yaşandığı için kişilerin birbirlerine yardım etme gücü azalır. </a:t>
            </a:r>
          </a:p>
          <a:p>
            <a:r>
              <a:rPr lang="tr-TR" sz="2400" dirty="0"/>
              <a:t>Acil yardım çalışmalarına girmek gerekir.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BİR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OLDUĞUNDA OKULDA NELER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OLUR?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13931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sz="2400" dirty="0" smtClean="0"/>
          </a:p>
          <a:p>
            <a:r>
              <a:rPr lang="tr-TR" sz="2400" dirty="0" smtClean="0"/>
              <a:t>Okula </a:t>
            </a:r>
            <a:r>
              <a:rPr lang="tr-TR" sz="2400" dirty="0"/>
              <a:t>dışarıdan gelen veli, milli eğitim müfettişleri, basın, güvenlik görevlileri gibi kişilerin istekleri baskı oluşturur. </a:t>
            </a:r>
          </a:p>
          <a:p>
            <a:r>
              <a:rPr lang="tr-TR" sz="2400" dirty="0"/>
              <a:t>Okulda hem kendimize hem de rolümüzün getirdiği sorumlulukla öğrenci ve velilere destek olmak zorunda kalırız. </a:t>
            </a:r>
          </a:p>
          <a:p>
            <a:r>
              <a:rPr lang="tr-TR" sz="2400" dirty="0"/>
              <a:t>Krizin durumuna göre, benzer olayların yeniden yaşanmaması için önlemler alınması, yeni sorumluluklar ve görevler üstlenmek </a:t>
            </a:r>
            <a:r>
              <a:rPr lang="tr-TR" sz="2400" dirty="0" smtClean="0"/>
              <a:t>gerekebilir. </a:t>
            </a:r>
            <a:endParaRPr lang="tr-TR" sz="24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BİR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OLDUĞUNDA OKULDA NELER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OLUR?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43480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Yeni </a:t>
            </a:r>
            <a:r>
              <a:rPr lang="tr-TR" sz="2400" dirty="0"/>
              <a:t>krizlerin önlenebilmesini sağlamak, </a:t>
            </a:r>
          </a:p>
          <a:p>
            <a:r>
              <a:rPr lang="tr-TR" sz="2400" dirty="0"/>
              <a:t>Krizin olumsuz etkilerini en aza indirmek, </a:t>
            </a:r>
          </a:p>
          <a:p>
            <a:r>
              <a:rPr lang="tr-TR" sz="2400" dirty="0"/>
              <a:t>Sistemin en kısa zamanda eski dengesine ve işlevine kavuşmasını sağlamak, </a:t>
            </a:r>
          </a:p>
          <a:p>
            <a:r>
              <a:rPr lang="tr-TR" sz="2400" dirty="0"/>
              <a:t>Kriz etkilerinin kalıcı olmasını engellemek, </a:t>
            </a:r>
          </a:p>
          <a:p>
            <a:r>
              <a:rPr lang="tr-TR" sz="2400" dirty="0"/>
              <a:t>Karar vermenin etkinleşmesini sağlamak,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YÖNETİMİNİN AMACI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6843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2400" dirty="0" smtClean="0"/>
          </a:p>
          <a:p>
            <a:pPr algn="ctr"/>
            <a:r>
              <a:rPr lang="tr-TR" sz="2400" dirty="0" smtClean="0"/>
              <a:t>Bir </a:t>
            </a:r>
            <a:r>
              <a:rPr lang="tr-TR" sz="2400" dirty="0"/>
              <a:t>bireyin, grubun, örgütün ya da topluluğun normal işlevlerini yerine getirmesini engelleyen ve acil ilgi ve çözüm gerektiren, sıra dışı, beklenmeyen bir durum ya da ani değişiklik biçiminde tanımlanabilir.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NEDİR?</a:t>
            </a:r>
          </a:p>
        </p:txBody>
      </p:sp>
    </p:spTree>
    <p:extLst>
      <p:ext uri="{BB962C8B-B14F-4D97-AF65-F5344CB8AC3E}">
        <p14:creationId xmlns:p14="http://schemas.microsoft.com/office/powerpoint/2010/main" val="68131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Okulda krize müdahale hizmetleri ‘</a:t>
            </a:r>
            <a:r>
              <a:rPr lang="tr-TR" sz="2800" dirty="0" err="1" smtClean="0"/>
              <a:t>Psikososyal</a:t>
            </a:r>
            <a:r>
              <a:rPr lang="tr-TR" sz="2800" dirty="0" smtClean="0"/>
              <a:t> Koruma, Önleme ve Krize Müdahale Ekibi’ tarafından yürütülür</a:t>
            </a:r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OKULDA KRİZE MÜDAHALE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614620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57200"/>
            <a:ext cx="3863280" cy="5714999"/>
          </a:xfrm>
        </p:spPr>
        <p:txBody>
          <a:bodyPr>
            <a:noAutofit/>
          </a:bodyPr>
          <a:lstStyle/>
          <a:p>
            <a:r>
              <a:rPr lang="tr-TR" sz="2000" b="1" dirty="0"/>
              <a:t>Okulda </a:t>
            </a:r>
            <a:r>
              <a:rPr lang="tr-TR" sz="2000" b="1" dirty="0" err="1" smtClean="0"/>
              <a:t>Psikososyal</a:t>
            </a:r>
            <a:r>
              <a:rPr lang="tr-TR" sz="2000" b="1" dirty="0" smtClean="0"/>
              <a:t> Koruma, Önleme ve </a:t>
            </a:r>
            <a:r>
              <a:rPr lang="tr-TR" sz="2000" b="1" dirty="0"/>
              <a:t>Krize Müdahale Ekibi Üyeleri </a:t>
            </a:r>
            <a:endParaRPr lang="tr-TR" sz="2000" dirty="0"/>
          </a:p>
          <a:p>
            <a:pPr marL="457200" lvl="1" indent="0">
              <a:buNone/>
            </a:pPr>
            <a:r>
              <a:rPr lang="tr-TR" sz="2000" dirty="0"/>
              <a:t>1- Okul Müdürü </a:t>
            </a:r>
            <a:r>
              <a:rPr lang="tr-TR" sz="2000" dirty="0" smtClean="0"/>
              <a:t>(veya görevlendireceği Müdür Yardımcısı)</a:t>
            </a:r>
            <a:endParaRPr lang="tr-TR" sz="2000" dirty="0"/>
          </a:p>
          <a:p>
            <a:pPr marL="457200" lvl="1" indent="0">
              <a:buNone/>
            </a:pPr>
            <a:r>
              <a:rPr lang="tr-TR" sz="2000" dirty="0"/>
              <a:t>2</a:t>
            </a:r>
            <a:r>
              <a:rPr lang="tr-TR" sz="2000" dirty="0" smtClean="0"/>
              <a:t>- </a:t>
            </a:r>
            <a:r>
              <a:rPr lang="tr-TR" sz="2000" dirty="0"/>
              <a:t>Okul </a:t>
            </a:r>
            <a:r>
              <a:rPr lang="tr-TR" sz="2000" dirty="0" smtClean="0"/>
              <a:t>Rehberlik Öğretmenleri </a:t>
            </a:r>
            <a:endParaRPr lang="tr-TR" sz="2000" dirty="0"/>
          </a:p>
          <a:p>
            <a:pPr marL="457200" lvl="1" indent="0">
              <a:buNone/>
            </a:pPr>
            <a:r>
              <a:rPr lang="tr-TR" sz="2000" dirty="0"/>
              <a:t>3</a:t>
            </a:r>
            <a:r>
              <a:rPr lang="tr-TR" sz="2000" dirty="0" smtClean="0"/>
              <a:t>- </a:t>
            </a:r>
            <a:r>
              <a:rPr lang="tr-TR" sz="2000" dirty="0" err="1" smtClean="0"/>
              <a:t>RHYK’da</a:t>
            </a:r>
            <a:r>
              <a:rPr lang="tr-TR" sz="2000" dirty="0" smtClean="0"/>
              <a:t> görevli Sınıf Rehber Öğretmenleri temsilcileri </a:t>
            </a:r>
            <a:endParaRPr lang="tr-TR" sz="2000" dirty="0"/>
          </a:p>
          <a:p>
            <a:pPr marL="457200" lvl="1" indent="0">
              <a:buNone/>
            </a:pPr>
            <a:r>
              <a:rPr lang="tr-TR" sz="2000" dirty="0"/>
              <a:t>4</a:t>
            </a:r>
            <a:r>
              <a:rPr lang="tr-TR" sz="2000" dirty="0" smtClean="0"/>
              <a:t>- </a:t>
            </a:r>
            <a:r>
              <a:rPr lang="tr-TR" sz="2000" dirty="0"/>
              <a:t>Bir öğrenci temsilcisi, </a:t>
            </a:r>
          </a:p>
          <a:p>
            <a:pPr marL="457200" lvl="1" indent="0">
              <a:buNone/>
            </a:pPr>
            <a:r>
              <a:rPr lang="tr-TR" sz="2000" dirty="0"/>
              <a:t>5</a:t>
            </a:r>
            <a:r>
              <a:rPr lang="tr-TR" sz="2000" dirty="0" smtClean="0"/>
              <a:t>- </a:t>
            </a:r>
            <a:r>
              <a:rPr lang="tr-TR" sz="2000" dirty="0"/>
              <a:t>Okul Aile Birliği Başkanı, </a:t>
            </a:r>
          </a:p>
          <a:p>
            <a:pPr marL="457200" lvl="1" indent="0">
              <a:buNone/>
            </a:pPr>
            <a:r>
              <a:rPr lang="tr-TR" sz="2000" dirty="0" smtClean="0"/>
              <a:t>6- </a:t>
            </a:r>
            <a:r>
              <a:rPr lang="tr-TR" sz="2000" dirty="0"/>
              <a:t>Bir güvenlik görevlisi </a:t>
            </a:r>
          </a:p>
          <a:p>
            <a:pPr marL="457200" lvl="1" indent="0">
              <a:buNone/>
            </a:pPr>
            <a:r>
              <a:rPr lang="tr-TR" sz="2000" dirty="0"/>
              <a:t>7</a:t>
            </a:r>
            <a:r>
              <a:rPr lang="sv-SE" sz="2000" dirty="0" smtClean="0"/>
              <a:t>- </a:t>
            </a:r>
            <a:r>
              <a:rPr lang="sv-SE" sz="2000" dirty="0"/>
              <a:t>Bir doktor veya hemşire 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***Gerektiğinde Okul </a:t>
            </a:r>
            <a:r>
              <a:rPr lang="tr-TR" sz="2000" dirty="0"/>
              <a:t>M</a:t>
            </a:r>
            <a:r>
              <a:rPr lang="tr-TR" sz="2000" dirty="0" smtClean="0"/>
              <a:t>üdürü </a:t>
            </a:r>
            <a:r>
              <a:rPr lang="tr-TR" sz="2000" dirty="0"/>
              <a:t>okulun </a:t>
            </a:r>
            <a:r>
              <a:rPr lang="tr-TR" sz="2000" dirty="0" smtClean="0"/>
              <a:t>ihtiyaçları doğrultusunda </a:t>
            </a:r>
            <a:r>
              <a:rPr lang="tr-TR" sz="2000" dirty="0"/>
              <a:t>ekibe yeni üyeler alabilir. 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OKULDA KRİZE MÜDAHALE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4605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sz="2400" dirty="0" smtClean="0"/>
          </a:p>
          <a:p>
            <a:r>
              <a:rPr lang="tr-TR" sz="2400" dirty="0" smtClean="0"/>
              <a:t>Olası </a:t>
            </a:r>
            <a:r>
              <a:rPr lang="tr-TR" sz="2400" dirty="0" err="1"/>
              <a:t>travmatik</a:t>
            </a:r>
            <a:r>
              <a:rPr lang="tr-TR" sz="2400" dirty="0"/>
              <a:t> / zorlu yaşam olaylarına karşı okul genelinde alınması gereken tedbirler, bilgilendirmeler ve sunulacak hizmetler açısından gerekli çalışmaları kapsayan okul eylem planını hazırlar.</a:t>
            </a:r>
          </a:p>
          <a:p>
            <a:r>
              <a:rPr lang="tr-TR" sz="2400" dirty="0" smtClean="0"/>
              <a:t>İlçe </a:t>
            </a:r>
            <a:r>
              <a:rPr lang="tr-TR" sz="2400" dirty="0"/>
              <a:t>Milli Eğitim Müdürlüğü'nün </a:t>
            </a:r>
            <a:r>
              <a:rPr lang="tr-TR" sz="2400" dirty="0" smtClean="0"/>
              <a:t>işbirliğinde </a:t>
            </a:r>
            <a:r>
              <a:rPr lang="tr-TR" sz="2400" dirty="0"/>
              <a:t>sağlık, sosyal hizmet, emniyet, üniversite, sivil toplum kuruluşları, eğitim sendikaları gibi birim, kurum ve kuruluşların desteklerinin </a:t>
            </a:r>
            <a:r>
              <a:rPr lang="tr-TR" sz="2400" dirty="0" smtClean="0"/>
              <a:t>alınması için çalışmalar yürütür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ÖNCESİNDE YAPILACAKLAR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716757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Ekip üyelerini;</a:t>
            </a:r>
          </a:p>
          <a:p>
            <a:pPr lvl="1"/>
            <a:r>
              <a:rPr lang="tr-TR" sz="2000" dirty="0" smtClean="0"/>
              <a:t>Tahliye Sorumlusu</a:t>
            </a:r>
          </a:p>
          <a:p>
            <a:pPr lvl="1"/>
            <a:r>
              <a:rPr lang="tr-TR" sz="2000" dirty="0" smtClean="0"/>
              <a:t>İlkyardım Sorumlusu</a:t>
            </a:r>
          </a:p>
          <a:p>
            <a:pPr lvl="1"/>
            <a:r>
              <a:rPr lang="tr-TR" sz="2000" dirty="0" smtClean="0"/>
              <a:t>İlçe MEM İletişim Sorumlusu</a:t>
            </a:r>
          </a:p>
          <a:p>
            <a:pPr lvl="1"/>
            <a:r>
              <a:rPr lang="tr-TR" sz="2000" dirty="0" smtClean="0"/>
              <a:t>Sağlık Kurumları İletişim Sorumlusu</a:t>
            </a:r>
          </a:p>
          <a:p>
            <a:pPr lvl="1"/>
            <a:r>
              <a:rPr lang="tr-TR" sz="2000" dirty="0" smtClean="0"/>
              <a:t>Emniyet İletişim Sorumlusu</a:t>
            </a:r>
          </a:p>
          <a:p>
            <a:pPr lvl="1"/>
            <a:r>
              <a:rPr lang="tr-TR" sz="2000" dirty="0" smtClean="0"/>
              <a:t>Veli Bilgilendirme Sorumlusu</a:t>
            </a:r>
          </a:p>
          <a:p>
            <a:pPr lvl="1"/>
            <a:r>
              <a:rPr lang="tr-TR" sz="2000" dirty="0" smtClean="0"/>
              <a:t>Öğretmen Bilgilendirme Sorumlusu</a:t>
            </a:r>
          </a:p>
          <a:p>
            <a:pPr lvl="1"/>
            <a:r>
              <a:rPr lang="tr-TR" sz="2000" dirty="0" smtClean="0"/>
              <a:t>Basın Açıklaması Sorumlusu</a:t>
            </a:r>
          </a:p>
          <a:p>
            <a:pPr lvl="1"/>
            <a:r>
              <a:rPr lang="tr-TR" sz="2000" dirty="0" smtClean="0"/>
              <a:t>Çevre Güvenliği Sorumlusu</a:t>
            </a:r>
          </a:p>
          <a:p>
            <a:pPr lvl="1"/>
            <a:r>
              <a:rPr lang="tr-TR" sz="2000" dirty="0" smtClean="0"/>
              <a:t>İkaz Alarm Sorumlusu</a:t>
            </a:r>
          </a:p>
          <a:p>
            <a:pPr marL="457200" lvl="1" indent="0">
              <a:buNone/>
            </a:pPr>
            <a:r>
              <a:rPr lang="tr-TR" sz="2000" dirty="0"/>
              <a:t>ş</a:t>
            </a:r>
            <a:r>
              <a:rPr lang="tr-TR" sz="2000" dirty="0" smtClean="0"/>
              <a:t>eklinde görevlendirir</a:t>
            </a:r>
            <a:endParaRPr lang="tr-TR" sz="2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ÖNCESİNDE YAPILACAKLAR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27975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2400" dirty="0" smtClean="0"/>
          </a:p>
          <a:p>
            <a:r>
              <a:rPr lang="tr-TR" sz="2400" dirty="0"/>
              <a:t>Okul içi ve okul dışı risk faktörlerinin </a:t>
            </a:r>
            <a:r>
              <a:rPr lang="tr-TR" sz="2400" dirty="0" smtClean="0"/>
              <a:t>belirlenmesini </a:t>
            </a:r>
            <a:r>
              <a:rPr lang="tr-TR" sz="2400" dirty="0"/>
              <a:t>ve bu </a:t>
            </a:r>
            <a:r>
              <a:rPr lang="tr-TR" sz="2400" dirty="0" smtClean="0"/>
              <a:t>faktörleri </a:t>
            </a:r>
            <a:r>
              <a:rPr lang="tr-TR" sz="2400" dirty="0"/>
              <a:t>ve/veya </a:t>
            </a:r>
            <a:r>
              <a:rPr lang="tr-TR" sz="2400" dirty="0" smtClean="0"/>
              <a:t>etkilerini </a:t>
            </a:r>
            <a:r>
              <a:rPr lang="tr-TR" sz="2400" dirty="0"/>
              <a:t>en aza </a:t>
            </a:r>
            <a:r>
              <a:rPr lang="tr-TR" sz="2400" dirty="0" smtClean="0"/>
              <a:t>indirecek </a:t>
            </a:r>
            <a:r>
              <a:rPr lang="tr-TR" sz="2400" dirty="0"/>
              <a:t>tedbirlerin alınmasını </a:t>
            </a:r>
            <a:r>
              <a:rPr lang="tr-TR" sz="2400" dirty="0" smtClean="0"/>
              <a:t>sağlar</a:t>
            </a:r>
          </a:p>
          <a:p>
            <a:r>
              <a:rPr lang="tr-TR" sz="2400" dirty="0" smtClean="0"/>
              <a:t>Okul </a:t>
            </a:r>
            <a:r>
              <a:rPr lang="tr-TR" sz="2400" dirty="0"/>
              <a:t>içinde eylem planı kapsamında yapılan çalışmaların </a:t>
            </a:r>
            <a:r>
              <a:rPr lang="tr-TR" sz="2400" dirty="0" smtClean="0"/>
              <a:t>değerlendirilmesini sağlar. Değerlendirme sonuçlarını, </a:t>
            </a:r>
            <a:r>
              <a:rPr lang="tr-TR" sz="2400" dirty="0"/>
              <a:t>uygulamada karşılaşılan </a:t>
            </a:r>
            <a:r>
              <a:rPr lang="tr-TR" sz="2400" dirty="0" smtClean="0"/>
              <a:t>sorunları </a:t>
            </a:r>
            <a:r>
              <a:rPr lang="tr-TR" sz="2400" dirty="0"/>
              <a:t>ve </a:t>
            </a:r>
            <a:r>
              <a:rPr lang="tr-TR" sz="2400" dirty="0" smtClean="0"/>
              <a:t>önerileri </a:t>
            </a:r>
            <a:r>
              <a:rPr lang="tr-TR" sz="2400" dirty="0"/>
              <a:t>her dönem(yılsonu) sonu İlçe Milli Eğitim </a:t>
            </a:r>
            <a:r>
              <a:rPr lang="tr-TR" sz="2400" dirty="0" smtClean="0"/>
              <a:t>Müdürlüğü’ne gönderir</a:t>
            </a:r>
            <a:endParaRPr lang="tr-TR" sz="2400" dirty="0"/>
          </a:p>
          <a:p>
            <a:r>
              <a:rPr lang="tr-TR" sz="2400" dirty="0" smtClean="0"/>
              <a:t>Okulda </a:t>
            </a:r>
            <a:r>
              <a:rPr lang="tr-TR" sz="2400" dirty="0"/>
              <a:t>çalışan </a:t>
            </a:r>
            <a:r>
              <a:rPr lang="tr-TR" sz="2400" dirty="0" smtClean="0"/>
              <a:t>personelin </a:t>
            </a:r>
            <a:r>
              <a:rPr lang="tr-TR" sz="2400" dirty="0"/>
              <a:t>tamamının krize müdahale planı hakkında bilgi sahibi </a:t>
            </a:r>
            <a:r>
              <a:rPr lang="tr-TR" sz="2400" dirty="0" smtClean="0"/>
              <a:t>olmasını sağlar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ÖNCESİNDE YAPILACAKLAR</a:t>
            </a:r>
          </a:p>
        </p:txBody>
      </p:sp>
    </p:spTree>
    <p:extLst>
      <p:ext uri="{BB962C8B-B14F-4D97-AF65-F5344CB8AC3E}">
        <p14:creationId xmlns:p14="http://schemas.microsoft.com/office/powerpoint/2010/main" val="949443267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400" dirty="0" smtClean="0"/>
          </a:p>
          <a:p>
            <a:r>
              <a:rPr lang="tr-TR" sz="2400" dirty="0" smtClean="0"/>
              <a:t>Gerekli </a:t>
            </a:r>
            <a:r>
              <a:rPr lang="tr-TR" sz="2400" dirty="0"/>
              <a:t>form ve broşürlerin </a:t>
            </a:r>
            <a:r>
              <a:rPr lang="tr-TR" sz="2400" dirty="0" smtClean="0"/>
              <a:t>geliştirilmesini, </a:t>
            </a:r>
            <a:r>
              <a:rPr lang="tr-TR" sz="2400" dirty="0"/>
              <a:t>k</a:t>
            </a:r>
            <a:r>
              <a:rPr lang="tr-TR" sz="2400" dirty="0" smtClean="0"/>
              <a:t>riz </a:t>
            </a:r>
            <a:r>
              <a:rPr lang="tr-TR" sz="2400" dirty="0"/>
              <a:t>durumlarıyla ilgili bilgi vermeye yönelik </a:t>
            </a:r>
            <a:r>
              <a:rPr lang="tr-TR" sz="2400" dirty="0" smtClean="0"/>
              <a:t>duyuru </a:t>
            </a:r>
            <a:r>
              <a:rPr lang="tr-TR" sz="2400" dirty="0"/>
              <a:t>şablonlarının </a:t>
            </a:r>
            <a:r>
              <a:rPr lang="tr-TR" sz="2400" dirty="0" smtClean="0"/>
              <a:t>hazırlanmasını gerçekleştirir</a:t>
            </a:r>
            <a:endParaRPr lang="tr-TR" sz="2400" dirty="0"/>
          </a:p>
          <a:p>
            <a:r>
              <a:rPr lang="tr-TR" sz="2400" dirty="0" smtClean="0"/>
              <a:t>Genel </a:t>
            </a:r>
            <a:r>
              <a:rPr lang="tr-TR" sz="2400" dirty="0"/>
              <a:t>katılımlı, krize müdahale konusunda hizmet-içi toplantılar </a:t>
            </a:r>
            <a:r>
              <a:rPr lang="tr-TR" sz="2400" dirty="0" smtClean="0"/>
              <a:t>düzenler</a:t>
            </a:r>
            <a:endParaRPr lang="tr-TR" sz="2400" dirty="0"/>
          </a:p>
          <a:p>
            <a:r>
              <a:rPr lang="tr-TR" sz="2400" dirty="0" smtClean="0"/>
              <a:t>"Kriz alarmı" </a:t>
            </a:r>
            <a:r>
              <a:rPr lang="tr-TR" sz="2400" dirty="0"/>
              <a:t>vererek bir kriz durumunun provasının </a:t>
            </a:r>
            <a:r>
              <a:rPr lang="tr-TR" sz="2400" dirty="0" smtClean="0"/>
              <a:t>yapar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ÖNCESİNDE YAPILACAKLAR</a:t>
            </a:r>
          </a:p>
        </p:txBody>
      </p:sp>
    </p:spTree>
    <p:extLst>
      <p:ext uri="{BB962C8B-B14F-4D97-AF65-F5344CB8AC3E}">
        <p14:creationId xmlns:p14="http://schemas.microsoft.com/office/powerpoint/2010/main" val="2195083733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sz="2400" dirty="0" smtClean="0"/>
          </a:p>
          <a:p>
            <a:pPr lvl="0"/>
            <a:r>
              <a:rPr lang="tr-TR" sz="2400" dirty="0" smtClean="0"/>
              <a:t>Krize müdahale ekibi harekete geçirilir</a:t>
            </a:r>
          </a:p>
          <a:p>
            <a:pPr lvl="0"/>
            <a:r>
              <a:rPr lang="tr-TR" sz="2400" dirty="0" smtClean="0"/>
              <a:t>Karmaşayı </a:t>
            </a:r>
            <a:r>
              <a:rPr lang="tr-TR" sz="2400" dirty="0"/>
              <a:t>durdurarak yanlış anlaşılmaları engeller, doğru bilgi akışı </a:t>
            </a:r>
            <a:r>
              <a:rPr lang="tr-TR" sz="2400" dirty="0" smtClean="0"/>
              <a:t>sağlanır</a:t>
            </a:r>
          </a:p>
          <a:p>
            <a:r>
              <a:rPr lang="tr-TR" sz="2400" dirty="0" smtClean="0"/>
              <a:t>Krize yol açan olay hakkında değerlendirme yapılır</a:t>
            </a:r>
          </a:p>
          <a:p>
            <a:r>
              <a:rPr lang="tr-TR" sz="2400" dirty="0" smtClean="0"/>
              <a:t>Üst düzey yetkililer durumdan haberdar edilir</a:t>
            </a:r>
          </a:p>
          <a:p>
            <a:r>
              <a:rPr lang="tr-TR" sz="2400" dirty="0" smtClean="0"/>
              <a:t>Okul </a:t>
            </a:r>
            <a:r>
              <a:rPr lang="tr-TR" sz="2400" dirty="0"/>
              <a:t>ve çevre güvenliği sağlanarak, okula giriş-çıkış </a:t>
            </a:r>
            <a:r>
              <a:rPr lang="tr-TR" sz="2400" dirty="0" smtClean="0"/>
              <a:t>durdurulur</a:t>
            </a:r>
          </a:p>
          <a:p>
            <a:pPr lvl="0"/>
            <a:r>
              <a:rPr lang="tr-TR" sz="2400" dirty="0" smtClean="0"/>
              <a:t>Sağlık kurumları ve emniyet bilgilendirilir (gerekiyorsa)</a:t>
            </a:r>
          </a:p>
          <a:p>
            <a:r>
              <a:rPr lang="tr-TR" sz="2400" dirty="0" smtClean="0"/>
              <a:t>Öğretmen, öğrenci ve veliler bilgilendirilir (gerekiyorsa)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ANINDA YAPILACAKLAR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74356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3657600" cy="51914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Rehberlik </a:t>
            </a:r>
            <a:r>
              <a:rPr lang="tr-TR" sz="2400" dirty="0" smtClean="0"/>
              <a:t>öğretmeni krizden etkilenen öğrencilere, öğretmenlere, velilere müdahale eder</a:t>
            </a:r>
            <a:endParaRPr lang="tr-TR" sz="2400" dirty="0"/>
          </a:p>
          <a:p>
            <a:r>
              <a:rPr lang="tr-TR" sz="2400" dirty="0"/>
              <a:t>Krizin okul krize müdahale ekibi tarafından çözüme ulaştırılamayacağı anlaşılırsa ya da destek gerekiyorsa </a:t>
            </a:r>
            <a:r>
              <a:rPr lang="tr-TR" sz="2400" dirty="0" smtClean="0"/>
              <a:t>İlçe </a:t>
            </a:r>
            <a:r>
              <a:rPr lang="tr-TR" sz="2400" dirty="0"/>
              <a:t>Krize Müdahale </a:t>
            </a:r>
            <a:r>
              <a:rPr lang="tr-TR" sz="2400" dirty="0" smtClean="0"/>
              <a:t>Ekibine haber verilir</a:t>
            </a:r>
            <a:endParaRPr lang="tr-TR" sz="2400" dirty="0"/>
          </a:p>
          <a:p>
            <a:r>
              <a:rPr lang="tr-TR" sz="2400" dirty="0"/>
              <a:t>Resmi bir duyuru hazırlanır</a:t>
            </a:r>
            <a:r>
              <a:rPr lang="tr-TR" sz="2400" dirty="0" smtClean="0"/>
              <a:t>.</a:t>
            </a:r>
          </a:p>
          <a:p>
            <a:pPr lvl="0"/>
            <a:r>
              <a:rPr lang="tr-TR" sz="2400" dirty="0"/>
              <a:t>Krize müdahale ekibi üyeleri diğer çalışanları gözlemek, </a:t>
            </a:r>
            <a:r>
              <a:rPr lang="tr-TR" sz="2400" dirty="0" smtClean="0"/>
              <a:t>uyarmak</a:t>
            </a:r>
            <a:r>
              <a:rPr lang="tr-TR" sz="2400" dirty="0"/>
              <a:t>, destek sağlamak, etkilenen öğrencilere ait eşyaları </a:t>
            </a:r>
            <a:r>
              <a:rPr lang="tr-TR" sz="2400" dirty="0" smtClean="0"/>
              <a:t>toplamak </a:t>
            </a:r>
            <a:r>
              <a:rPr lang="tr-TR" sz="2400" dirty="0" err="1" smtClean="0"/>
              <a:t>vb</a:t>
            </a:r>
            <a:r>
              <a:rPr lang="tr-TR" sz="2400" dirty="0" smtClean="0"/>
              <a:t> işler için görevlendirilir</a:t>
            </a:r>
            <a:r>
              <a:rPr lang="tr-TR" sz="2400" dirty="0"/>
              <a:t>.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ANINDA YAPILACAKLAR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482894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Okul Krize Müdahale Ekibi </a:t>
            </a:r>
            <a:r>
              <a:rPr lang="tr-TR" sz="2400" dirty="0" smtClean="0"/>
              <a:t>olaya/vakaya </a:t>
            </a:r>
            <a:r>
              <a:rPr lang="tr-TR" sz="2400" dirty="0"/>
              <a:t>ilişkin gözlem ve değerlendirmelerini toplu bir şekilde muhafaza edebilmek amacıyla “Krize Müdahale Ekibi </a:t>
            </a:r>
            <a:r>
              <a:rPr lang="tr-TR" sz="2400" dirty="0" smtClean="0"/>
              <a:t>Görüşme ve Gözlem </a:t>
            </a:r>
            <a:r>
              <a:rPr lang="tr-TR" sz="2400" dirty="0"/>
              <a:t>Formu” </a:t>
            </a:r>
            <a:r>
              <a:rPr lang="tr-TR" sz="2400" dirty="0" smtClean="0"/>
              <a:t>kullanarak durumu kayıt altına alır</a:t>
            </a:r>
            <a:endParaRPr lang="tr-TR" sz="2400" dirty="0"/>
          </a:p>
          <a:p>
            <a:r>
              <a:rPr lang="tr-TR" sz="2400" dirty="0"/>
              <a:t>Okul </a:t>
            </a:r>
            <a:r>
              <a:rPr lang="tr-TR" sz="2400" dirty="0" smtClean="0"/>
              <a:t>Rehberlik </a:t>
            </a:r>
            <a:r>
              <a:rPr lang="tr-TR" sz="2400" dirty="0"/>
              <a:t>Öğretmeni, kendi görev ve etik alanı çerçevesinde ilgili vakaya/olaya </a:t>
            </a:r>
            <a:r>
              <a:rPr lang="tr-TR" sz="2400"/>
              <a:t>ilişkin </a:t>
            </a:r>
            <a:r>
              <a:rPr lang="tr-TR" sz="2400" smtClean="0"/>
              <a:t>gözlem raporu </a:t>
            </a:r>
            <a:r>
              <a:rPr lang="tr-TR" sz="2400" dirty="0" smtClean="0"/>
              <a:t>hazırlayarak </a:t>
            </a:r>
            <a:r>
              <a:rPr lang="tr-TR" sz="2400" dirty="0"/>
              <a:t>Kişiye Özel Gizlilik derecesinde Okul </a:t>
            </a:r>
            <a:r>
              <a:rPr lang="tr-TR" sz="2400" dirty="0" smtClean="0"/>
              <a:t>Müdürlüğü’ne </a:t>
            </a:r>
            <a:r>
              <a:rPr lang="tr-TR" sz="2400" dirty="0"/>
              <a:t>sunar ve yüz yüze görüşür. </a:t>
            </a:r>
          </a:p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SONRASINDA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YAPILACAKLAR</a:t>
            </a:r>
          </a:p>
        </p:txBody>
      </p:sp>
    </p:spTree>
    <p:extLst>
      <p:ext uri="{BB962C8B-B14F-4D97-AF65-F5344CB8AC3E}">
        <p14:creationId xmlns:p14="http://schemas.microsoft.com/office/powerpoint/2010/main" val="2631798829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ŞİŞLİ REHBERLİK VE ARAŞTIRMA MERKEZİ</a:t>
            </a:r>
          </a:p>
          <a:p>
            <a:r>
              <a:rPr lang="tr-TR" dirty="0" smtClean="0"/>
              <a:t>REHBERLİK HİZMETLERİ BÖLÜMÜ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 EDERİM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73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Alkol-ilaç </a:t>
            </a:r>
            <a:r>
              <a:rPr lang="tr-TR" sz="2400" dirty="0"/>
              <a:t>bağımlılığı, uyuşturucu kullanımı, anne babanın boşanması, cinsel-fiziksel ya da psikolojik istismar, bir yakının kaybedilmesi, ağır hastalıklar, sosyal rol ya da ortamın değişmesi, ergen hamileliği, yeme bozuklukları gibi </a:t>
            </a:r>
            <a:r>
              <a:rPr lang="tr-TR" sz="2400" dirty="0" smtClean="0"/>
              <a:t>durumlar kriz tanımına örnek olarak verilebilir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 smtClean="0"/>
              <a:t>Yukarıda bahsedilen olaylar bireysel müdahale gerektiren kriz durumlarıdır.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529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Bir </a:t>
            </a:r>
            <a:r>
              <a:rPr lang="tr-TR" sz="2400" dirty="0"/>
              <a:t>öğrenci, öğretmen ya da </a:t>
            </a:r>
            <a:r>
              <a:rPr lang="tr-TR" sz="2400" dirty="0" smtClean="0"/>
              <a:t>okul çalışanının ölümü</a:t>
            </a:r>
            <a:r>
              <a:rPr lang="tr-TR" sz="2400" dirty="0"/>
              <a:t>, bulaşıcı hastalıklar, </a:t>
            </a:r>
            <a:r>
              <a:rPr lang="tr-TR" sz="2400" dirty="0" smtClean="0"/>
              <a:t>yaralanmalı/ölümlü şiddet olayları, kazalar, bombalı/silahlı saldırılar, intihar vakaları, </a:t>
            </a:r>
            <a:r>
              <a:rPr lang="tr-TR" sz="2400" dirty="0"/>
              <a:t>doğal </a:t>
            </a:r>
            <a:r>
              <a:rPr lang="tr-TR" sz="2400" dirty="0" smtClean="0"/>
              <a:t>afetler, </a:t>
            </a:r>
            <a:r>
              <a:rPr lang="tr-TR" sz="2400" dirty="0"/>
              <a:t>okulun içinde bulunduğu bölgeyi etkileyen sosyal ve ekonomik </a:t>
            </a:r>
            <a:r>
              <a:rPr lang="tr-TR" sz="2400" dirty="0" smtClean="0"/>
              <a:t>değişiklikler</a:t>
            </a:r>
          </a:p>
          <a:p>
            <a:pPr marL="0" indent="0" algn="ctr">
              <a:buNone/>
            </a:pPr>
            <a:r>
              <a:rPr lang="tr-TR" sz="2400" dirty="0" smtClean="0"/>
              <a:t> </a:t>
            </a:r>
            <a:endParaRPr lang="tr-TR" sz="2400" dirty="0"/>
          </a:p>
          <a:p>
            <a:pPr marL="0" indent="0" algn="ctr">
              <a:buNone/>
            </a:pPr>
            <a:r>
              <a:rPr lang="tr-TR" sz="2400" dirty="0" smtClean="0"/>
              <a:t>Yukarıda bahsedilen olaylar ise </a:t>
            </a:r>
            <a:r>
              <a:rPr lang="tr-TR" sz="2400" dirty="0"/>
              <a:t>öğrenciler, öğretmenler ve velilerin önemli bir bölümünü etkileyecek nitelikte ve bireysel müdahalenin yanı sıra toplu müdahaleyi de gerektiren kriz </a:t>
            </a:r>
            <a:r>
              <a:rPr lang="tr-TR" sz="2400" dirty="0" smtClean="0"/>
              <a:t>durumlarıdır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66760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Zihinsel Tepkiler</a:t>
            </a:r>
            <a:endParaRPr lang="tr-TR" sz="2400" dirty="0"/>
          </a:p>
          <a:p>
            <a:pPr lvl="1"/>
            <a:r>
              <a:rPr lang="tr-TR" sz="2400" dirty="0"/>
              <a:t>İnanmama ve </a:t>
            </a:r>
            <a:r>
              <a:rPr lang="tr-TR" sz="2400" dirty="0" smtClean="0"/>
              <a:t>reddetme</a:t>
            </a:r>
          </a:p>
          <a:p>
            <a:pPr lvl="1"/>
            <a:r>
              <a:rPr lang="tr-TR" sz="2400" dirty="0" smtClean="0"/>
              <a:t>Düşünce karışıklığı</a:t>
            </a:r>
          </a:p>
          <a:p>
            <a:pPr lvl="1"/>
            <a:r>
              <a:rPr lang="tr-TR" sz="2400" dirty="0" smtClean="0"/>
              <a:t>Dikkati toplayamama</a:t>
            </a:r>
          </a:p>
          <a:p>
            <a:pPr lvl="1"/>
            <a:r>
              <a:rPr lang="tr-TR" sz="2400" dirty="0"/>
              <a:t>K</a:t>
            </a:r>
            <a:r>
              <a:rPr lang="tr-TR" sz="2400" dirty="0" smtClean="0"/>
              <a:t>onsantrasyonda azalma</a:t>
            </a:r>
          </a:p>
          <a:p>
            <a:pPr lvl="1"/>
            <a:r>
              <a:rPr lang="tr-TR" sz="2400" dirty="0" smtClean="0"/>
              <a:t>Olumsuz düşünceler</a:t>
            </a:r>
          </a:p>
          <a:p>
            <a:pPr lvl="1"/>
            <a:r>
              <a:rPr lang="tr-TR" sz="2400" dirty="0" smtClean="0"/>
              <a:t>Karar </a:t>
            </a:r>
            <a:r>
              <a:rPr lang="tr-TR" sz="2400" dirty="0"/>
              <a:t>verme güçlükleri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KRİZE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GÖSTERİLEN GENEL TEPKİLER </a:t>
            </a:r>
          </a:p>
        </p:txBody>
      </p:sp>
    </p:spTree>
    <p:extLst>
      <p:ext uri="{BB962C8B-B14F-4D97-AF65-F5344CB8AC3E}">
        <p14:creationId xmlns:p14="http://schemas.microsoft.com/office/powerpoint/2010/main" val="429111546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Fiziksel </a:t>
            </a:r>
            <a:r>
              <a:rPr lang="tr-TR" sz="2400" b="1" dirty="0"/>
              <a:t>Tepkiler </a:t>
            </a:r>
            <a:endParaRPr lang="tr-TR" sz="2400" dirty="0"/>
          </a:p>
          <a:p>
            <a:pPr lvl="1"/>
            <a:r>
              <a:rPr lang="de-DE" sz="2400" dirty="0" err="1"/>
              <a:t>Fiziksel</a:t>
            </a:r>
            <a:r>
              <a:rPr lang="de-DE" sz="2400" dirty="0"/>
              <a:t> </a:t>
            </a:r>
            <a:r>
              <a:rPr lang="de-DE" sz="2400" dirty="0" err="1"/>
              <a:t>şok</a:t>
            </a:r>
            <a:r>
              <a:rPr lang="de-DE" sz="2400" dirty="0"/>
              <a:t>; </a:t>
            </a:r>
            <a:r>
              <a:rPr lang="de-DE" sz="2400" dirty="0" err="1"/>
              <a:t>hissizlik</a:t>
            </a:r>
            <a:r>
              <a:rPr lang="de-DE" sz="2400" dirty="0"/>
              <a:t>, </a:t>
            </a:r>
            <a:r>
              <a:rPr lang="de-DE" sz="2400" dirty="0" err="1"/>
              <a:t>donup</a:t>
            </a:r>
            <a:r>
              <a:rPr lang="de-DE" sz="2400" dirty="0"/>
              <a:t> </a:t>
            </a:r>
            <a:r>
              <a:rPr lang="de-DE" sz="2400" dirty="0" err="1"/>
              <a:t>kalma</a:t>
            </a:r>
            <a:r>
              <a:rPr lang="de-DE" sz="2400" dirty="0"/>
              <a:t> </a:t>
            </a:r>
            <a:r>
              <a:rPr lang="de-DE" sz="2400" dirty="0" err="1"/>
              <a:t>ya</a:t>
            </a:r>
            <a:r>
              <a:rPr lang="de-DE" sz="2400" dirty="0"/>
              <a:t> da </a:t>
            </a:r>
            <a:r>
              <a:rPr lang="de-DE" sz="2400" dirty="0" err="1"/>
              <a:t>kaçma</a:t>
            </a:r>
            <a:r>
              <a:rPr lang="de-DE" sz="2400" dirty="0"/>
              <a:t> </a:t>
            </a:r>
          </a:p>
          <a:p>
            <a:pPr lvl="1"/>
            <a:r>
              <a:rPr lang="tr-TR" sz="2400" dirty="0"/>
              <a:t>Tükenmişlik </a:t>
            </a:r>
          </a:p>
          <a:p>
            <a:pPr lvl="1"/>
            <a:r>
              <a:rPr lang="tr-TR" sz="2400" dirty="0"/>
              <a:t>Adrenalin artması </a:t>
            </a:r>
          </a:p>
          <a:p>
            <a:pPr lvl="1"/>
            <a:r>
              <a:rPr lang="tr-TR" sz="2400" dirty="0"/>
              <a:t>Kalp atışında hızlanma </a:t>
            </a:r>
          </a:p>
          <a:p>
            <a:pPr lvl="1"/>
            <a:r>
              <a:rPr lang="tr-TR" sz="2400" dirty="0"/>
              <a:t>Aşırı boşaltım, terleme </a:t>
            </a:r>
          </a:p>
          <a:p>
            <a:pPr lvl="1"/>
            <a:r>
              <a:rPr lang="tr-TR" sz="2400" dirty="0"/>
              <a:t>Uykusuzluk </a:t>
            </a:r>
          </a:p>
          <a:p>
            <a:pPr lvl="1"/>
            <a:r>
              <a:rPr lang="tr-TR" sz="2400" dirty="0"/>
              <a:t>Aşırı uyuma </a:t>
            </a:r>
          </a:p>
          <a:p>
            <a:pPr lvl="1"/>
            <a:r>
              <a:rPr lang="tr-TR" sz="2400" dirty="0"/>
              <a:t>İştahtan </a:t>
            </a:r>
            <a:r>
              <a:rPr lang="tr-TR" sz="2400" dirty="0" smtClean="0"/>
              <a:t>kesilme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KRİZE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GÖSTERİLEN GENEL TEPKİLER </a:t>
            </a:r>
          </a:p>
        </p:txBody>
      </p:sp>
    </p:spTree>
    <p:extLst>
      <p:ext uri="{BB962C8B-B14F-4D97-AF65-F5344CB8AC3E}">
        <p14:creationId xmlns:p14="http://schemas.microsoft.com/office/powerpoint/2010/main" val="366264867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Duygusal </a:t>
            </a:r>
            <a:r>
              <a:rPr lang="tr-TR" sz="2400" b="1" dirty="0"/>
              <a:t>Tepkiler </a:t>
            </a:r>
            <a:endParaRPr lang="tr-TR" sz="2400" dirty="0"/>
          </a:p>
          <a:p>
            <a:pPr lvl="1"/>
            <a:r>
              <a:rPr lang="tr-TR" sz="2400" dirty="0" smtClean="0"/>
              <a:t>Üzüntü/Depresyon </a:t>
            </a:r>
            <a:endParaRPr lang="tr-TR" sz="2400" dirty="0"/>
          </a:p>
          <a:p>
            <a:pPr lvl="1"/>
            <a:r>
              <a:rPr lang="tr-TR" sz="2400" dirty="0"/>
              <a:t>Korku veya Panik </a:t>
            </a:r>
          </a:p>
          <a:p>
            <a:pPr lvl="1"/>
            <a:r>
              <a:rPr lang="tr-TR" sz="2400" dirty="0" smtClean="0"/>
              <a:t>Üzüntü/Yas </a:t>
            </a:r>
            <a:endParaRPr lang="tr-TR" sz="2400" dirty="0"/>
          </a:p>
          <a:p>
            <a:pPr lvl="1"/>
            <a:r>
              <a:rPr lang="tr-TR" sz="2400" dirty="0"/>
              <a:t>Kaygı Bozukluğu </a:t>
            </a:r>
          </a:p>
          <a:p>
            <a:pPr lvl="1"/>
            <a:r>
              <a:rPr lang="tr-TR" sz="2400" dirty="0" smtClean="0"/>
              <a:t>Suçluluk/Kendini </a:t>
            </a:r>
            <a:r>
              <a:rPr lang="tr-TR" sz="2400" dirty="0"/>
              <a:t>suçlama </a:t>
            </a:r>
          </a:p>
          <a:p>
            <a:pPr lvl="1"/>
            <a:r>
              <a:rPr lang="tr-TR" sz="2400" dirty="0" err="1"/>
              <a:t>Engellenmişlik</a:t>
            </a:r>
            <a:r>
              <a:rPr lang="tr-TR" sz="2400" dirty="0"/>
              <a:t> </a:t>
            </a:r>
          </a:p>
          <a:p>
            <a:pPr lvl="1"/>
            <a:r>
              <a:rPr lang="tr-TR" sz="2400" dirty="0" smtClean="0"/>
              <a:t>Utanç/</a:t>
            </a:r>
            <a:r>
              <a:rPr lang="tr-TR" sz="2400" dirty="0" err="1" smtClean="0"/>
              <a:t>Aşağılanmışlık</a:t>
            </a:r>
            <a:r>
              <a:rPr lang="tr-TR" sz="2400" dirty="0" smtClean="0"/>
              <a:t> </a:t>
            </a:r>
            <a:endParaRPr lang="tr-TR" sz="2400" dirty="0"/>
          </a:p>
          <a:p>
            <a:pPr lvl="1"/>
            <a:r>
              <a:rPr lang="tr-TR" sz="2400" dirty="0" smtClean="0"/>
              <a:t>Kızgınlık/Öfke </a:t>
            </a:r>
            <a:r>
              <a:rPr lang="tr-TR" sz="2400" dirty="0"/>
              <a:t>/ İsyan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KRİZE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GÖSTERİLEN GENEL TEPKİLER </a:t>
            </a:r>
          </a:p>
        </p:txBody>
      </p:sp>
    </p:spTree>
    <p:extLst>
      <p:ext uri="{BB962C8B-B14F-4D97-AF65-F5344CB8AC3E}">
        <p14:creationId xmlns:p14="http://schemas.microsoft.com/office/powerpoint/2010/main" val="156997260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Davranışsal Tepkiler</a:t>
            </a:r>
          </a:p>
          <a:p>
            <a:pPr lvl="1"/>
            <a:r>
              <a:rPr lang="tr-TR" sz="2400" dirty="0" smtClean="0"/>
              <a:t>Aşırı hareketlilik</a:t>
            </a:r>
          </a:p>
          <a:p>
            <a:pPr lvl="1"/>
            <a:r>
              <a:rPr lang="tr-TR" sz="2400" dirty="0" smtClean="0"/>
              <a:t>İçe </a:t>
            </a:r>
            <a:r>
              <a:rPr lang="tr-TR" sz="2400" dirty="0"/>
              <a:t>dönük olma / İlişki kurmada </a:t>
            </a:r>
            <a:r>
              <a:rPr lang="tr-TR" sz="2400" dirty="0" smtClean="0"/>
              <a:t>güçlük</a:t>
            </a:r>
          </a:p>
          <a:p>
            <a:pPr lvl="1"/>
            <a:r>
              <a:rPr lang="tr-TR" sz="2400" dirty="0" smtClean="0"/>
              <a:t>Aşırı </a:t>
            </a:r>
            <a:r>
              <a:rPr lang="tr-TR" sz="2400" dirty="0"/>
              <a:t>yemek </a:t>
            </a:r>
            <a:r>
              <a:rPr lang="tr-TR" sz="2400" dirty="0" smtClean="0"/>
              <a:t>yeme</a:t>
            </a:r>
          </a:p>
          <a:p>
            <a:pPr lvl="1"/>
            <a:r>
              <a:rPr lang="tr-TR" sz="2400" dirty="0" smtClean="0"/>
              <a:t>Anti </a:t>
            </a:r>
            <a:r>
              <a:rPr lang="tr-TR" sz="2400" dirty="0"/>
              <a:t>sosyal </a:t>
            </a:r>
            <a:r>
              <a:rPr lang="tr-TR" sz="2400" dirty="0" smtClean="0"/>
              <a:t>davranışlar</a:t>
            </a:r>
          </a:p>
          <a:p>
            <a:pPr lvl="1"/>
            <a:r>
              <a:rPr lang="tr-TR" sz="2400" dirty="0" smtClean="0"/>
              <a:t>Saldırganlığın artması</a:t>
            </a:r>
          </a:p>
          <a:p>
            <a:pPr lvl="1"/>
            <a:r>
              <a:rPr lang="tr-TR" sz="2400" dirty="0" smtClean="0"/>
              <a:t>Alkol </a:t>
            </a:r>
            <a:r>
              <a:rPr lang="tr-TR" sz="2400" dirty="0"/>
              <a:t>ve uyuşturucu </a:t>
            </a:r>
            <a:r>
              <a:rPr lang="tr-TR" sz="2400" dirty="0" smtClean="0"/>
              <a:t>kullanma</a:t>
            </a:r>
          </a:p>
          <a:p>
            <a:pPr lvl="1"/>
            <a:r>
              <a:rPr lang="tr-TR" sz="2400" dirty="0" smtClean="0"/>
              <a:t>Cinsel </a:t>
            </a:r>
            <a:r>
              <a:rPr lang="tr-TR" sz="2400" dirty="0"/>
              <a:t>davranışın artması ya da azalması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KRİZE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GÖSTERİLEN GENEL TEPKİLER </a:t>
            </a:r>
          </a:p>
        </p:txBody>
      </p:sp>
    </p:spTree>
    <p:extLst>
      <p:ext uri="{BB962C8B-B14F-4D97-AF65-F5344CB8AC3E}">
        <p14:creationId xmlns:p14="http://schemas.microsoft.com/office/powerpoint/2010/main" val="335129229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tr-TR" sz="2400" dirty="0" smtClean="0"/>
          </a:p>
          <a:p>
            <a:pPr algn="ctr">
              <a:spcAft>
                <a:spcPts val="1200"/>
              </a:spcAft>
            </a:pPr>
            <a:r>
              <a:rPr lang="tr-TR" sz="2400" dirty="0" smtClean="0"/>
              <a:t>Bu </a:t>
            </a:r>
            <a:r>
              <a:rPr lang="tr-TR" sz="2400" dirty="0"/>
              <a:t>tepkiler anormal durumlara gösterilen normal tepkilerdir. </a:t>
            </a:r>
          </a:p>
          <a:p>
            <a:pPr algn="ctr">
              <a:spcAft>
                <a:spcPts val="1200"/>
              </a:spcAft>
            </a:pPr>
            <a:r>
              <a:rPr lang="tr-TR" sz="2400" dirty="0"/>
              <a:t>Açıkladığımız tepkiler, kişinin her zaman gösterdiği tepkilerin dışında ise, krize gösterilen tepkilerdir diyebiliriz. </a:t>
            </a:r>
          </a:p>
          <a:p>
            <a:pPr algn="ctr">
              <a:spcAft>
                <a:spcPts val="1200"/>
              </a:spcAft>
            </a:pPr>
            <a:r>
              <a:rPr lang="tr-TR" sz="2400" dirty="0"/>
              <a:t>Yaşanan </a:t>
            </a:r>
            <a:r>
              <a:rPr lang="tr-TR" sz="2400" dirty="0" err="1"/>
              <a:t>travmatik</a:t>
            </a:r>
            <a:r>
              <a:rPr lang="tr-TR" sz="2400" dirty="0"/>
              <a:t> durumdan sonra krizin şiddetine göre 6 aydan fazla bu tepkiler sürerse bir uzman yardımı alınması gereklidir. </a:t>
            </a:r>
          </a:p>
          <a:p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69219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ileşik">
  <a:themeElements>
    <a:clrScheme name="Bileşik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ileşi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170</TotalTime>
  <Words>1256</Words>
  <Application>Microsoft Office PowerPoint</Application>
  <PresentationFormat>Ekran Gösterisi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Bileşik</vt:lpstr>
      <vt:lpstr>PSİKOSOSYAL KORUMA, ÖNLEME VE KRİZE MÜDAHALE ÇALIŞMALARI</vt:lpstr>
      <vt:lpstr>KRİZ NEDİR?</vt:lpstr>
      <vt:lpstr>PowerPoint Sunusu</vt:lpstr>
      <vt:lpstr>PowerPoint Sunusu</vt:lpstr>
      <vt:lpstr>KRİZE GÖSTERİLEN GENEL TEPKİLER </vt:lpstr>
      <vt:lpstr>KRİZE GÖSTERİLEN GENEL TEPKİLER </vt:lpstr>
      <vt:lpstr>KRİZE GÖSTERİLEN GENEL TEPKİLER </vt:lpstr>
      <vt:lpstr>KRİZE GÖSTERİLEN GENEL TEPKİLER </vt:lpstr>
      <vt:lpstr>PowerPoint Sunusu</vt:lpstr>
      <vt:lpstr>KRİZDEN ETKİLENEN ÇOCUKLARLA ÇALIŞMADA GENEL DAVRANIŞ İLKELERİ </vt:lpstr>
      <vt:lpstr>KRİZDEN ETKİLENEN ÇOCUKLARLA ÇALIŞMADA GENEL DAVRANIŞ İLKELERİ </vt:lpstr>
      <vt:lpstr>TRAVMA YAŞAYAN ÇOCUKLARA SÖYLENEBİLECEK CÜMLELER </vt:lpstr>
      <vt:lpstr>TRAVMA YAŞAYAN ÇOCUKLARA SÖYLENEBİLECEK CÜMLELER </vt:lpstr>
      <vt:lpstr>KRİZ SONRASI EVRELER </vt:lpstr>
      <vt:lpstr>KRİZ SONRASI EVRELER </vt:lpstr>
      <vt:lpstr>KRİZ SONRASI EVRELER </vt:lpstr>
      <vt:lpstr>BİR KRİZ OLDUĞUNDA OKULDA NELER OLUR?</vt:lpstr>
      <vt:lpstr>BİR KRİZ OLDUĞUNDA OKULDA NELER OLUR?</vt:lpstr>
      <vt:lpstr>KRİZ YÖNETİMİNİN AMACI</vt:lpstr>
      <vt:lpstr>OKULDA KRİZE MÜDAHALE</vt:lpstr>
      <vt:lpstr>OKULDA KRİZE MÜDAHALE</vt:lpstr>
      <vt:lpstr>KRİZ ÖNCESİNDE YAPILACAKLAR</vt:lpstr>
      <vt:lpstr>KRİZ ÖNCESİNDE YAPILACAKLAR</vt:lpstr>
      <vt:lpstr>KRİZ ÖNCESİNDE YAPILACAKLAR</vt:lpstr>
      <vt:lpstr>KRİZ ÖNCESİNDE YAPILACAKLAR</vt:lpstr>
      <vt:lpstr>KRİZ ANINDA YAPILACAKLAR</vt:lpstr>
      <vt:lpstr>KRİZ ANINDA YAPILACAKLAR</vt:lpstr>
      <vt:lpstr>KRİZ SONRASINDA YAPILACAKLAR</vt:lpstr>
      <vt:lpstr>DİNLEDİĞİNİZ İÇİN TEŞEKKÜR EDERİM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ŞİŞLİ RAM</dc:creator>
  <cp:lastModifiedBy>Devrim</cp:lastModifiedBy>
  <cp:revision>27</cp:revision>
  <dcterms:created xsi:type="dcterms:W3CDTF">2018-10-05T10:21:57Z</dcterms:created>
  <dcterms:modified xsi:type="dcterms:W3CDTF">2018-10-17T08:12:01Z</dcterms:modified>
</cp:coreProperties>
</file>